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8"/>
  </p:notesMasterIdLst>
  <p:sldIdLst>
    <p:sldId id="263" r:id="rId2"/>
    <p:sldId id="275" r:id="rId3"/>
    <p:sldId id="277" r:id="rId4"/>
    <p:sldId id="341" r:id="rId5"/>
    <p:sldId id="433" r:id="rId6"/>
    <p:sldId id="404" r:id="rId7"/>
    <p:sldId id="438" r:id="rId8"/>
    <p:sldId id="405" r:id="rId9"/>
    <p:sldId id="513" r:id="rId10"/>
    <p:sldId id="415" r:id="rId11"/>
    <p:sldId id="826" r:id="rId12"/>
    <p:sldId id="416" r:id="rId13"/>
    <p:sldId id="828" r:id="rId14"/>
    <p:sldId id="417" r:id="rId15"/>
    <p:sldId id="360" r:id="rId16"/>
    <p:sldId id="298" r:id="rId17"/>
    <p:sldId id="436" r:id="rId18"/>
    <p:sldId id="830" r:id="rId19"/>
    <p:sldId id="418" r:id="rId20"/>
    <p:sldId id="854" r:id="rId21"/>
    <p:sldId id="420" r:id="rId22"/>
    <p:sldId id="401" r:id="rId23"/>
    <p:sldId id="421" r:id="rId24"/>
    <p:sldId id="833" r:id="rId25"/>
    <p:sldId id="422" r:id="rId26"/>
    <p:sldId id="434" r:id="rId27"/>
    <p:sldId id="834" r:id="rId28"/>
    <p:sldId id="423" r:id="rId29"/>
    <p:sldId id="330" r:id="rId30"/>
    <p:sldId id="424" r:id="rId31"/>
    <p:sldId id="838" r:id="rId32"/>
    <p:sldId id="392" r:id="rId33"/>
    <p:sldId id="646" r:id="rId34"/>
    <p:sldId id="328" r:id="rId35"/>
    <p:sldId id="394" r:id="rId36"/>
    <p:sldId id="842" r:id="rId37"/>
    <p:sldId id="398" r:id="rId38"/>
    <p:sldId id="855" r:id="rId39"/>
    <p:sldId id="427" r:id="rId40"/>
    <p:sldId id="361" r:id="rId41"/>
    <p:sldId id="428" r:id="rId42"/>
    <p:sldId id="848" r:id="rId43"/>
    <p:sldId id="429" r:id="rId44"/>
    <p:sldId id="849" r:id="rId45"/>
    <p:sldId id="430" r:id="rId46"/>
    <p:sldId id="850" r:id="rId47"/>
    <p:sldId id="399" r:id="rId48"/>
    <p:sldId id="853" r:id="rId49"/>
    <p:sldId id="856" r:id="rId50"/>
    <p:sldId id="857" r:id="rId51"/>
    <p:sldId id="858" r:id="rId52"/>
    <p:sldId id="859" r:id="rId53"/>
    <p:sldId id="860" r:id="rId54"/>
    <p:sldId id="861" r:id="rId55"/>
    <p:sldId id="862" r:id="rId56"/>
    <p:sldId id="38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ylor Wells" initials="TM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800000"/>
    <a:srgbClr val="F07F09"/>
    <a:srgbClr val="E7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8740" autoAdjust="0"/>
  </p:normalViewPr>
  <p:slideViewPr>
    <p:cSldViewPr>
      <p:cViewPr varScale="1">
        <p:scale>
          <a:sx n="108" d="100"/>
          <a:sy n="108" d="100"/>
        </p:scale>
        <p:origin x="20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A3DC9-E7C0-4C83-BE0C-072B1AD98492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088E-5FF9-4C46-8F02-60985A09C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0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8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00A79-8577-4CBA-D456-4566E245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A27DA-AC74-DAA8-551C-0380A37EF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344CE-7E65-1970-5A48-1C2B15D89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F05BA-4DE5-C6FA-B576-B1DD1988C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4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586D3-A911-AD54-2517-1EC33B85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20B014FC-4FEF-E360-A797-35251E41EE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CCFCE89-56C3-414D-BFB3-B0D9ACE8FC6D}" type="slidenum">
              <a:rPr lang="en-US" i="0" smtClean="0">
                <a:latin typeface="Times New Roman" charset="0"/>
              </a:rPr>
              <a:pPr>
                <a:defRPr/>
              </a:pPr>
              <a:t>18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BF3B0BDE-18A8-2689-5A6C-D104C8A920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072FF0CC-3885-BFD8-1944-EE4E80B42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237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62F89-6B05-84A6-D242-B429ADA16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9D809-E456-2F0D-C7A2-AF1E30AF9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9A440-9857-449C-2AF2-6E36C3823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F0F18-BC51-30E7-81B6-DEDD66D9C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3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FBDDC76-7329-B84A-8E56-FF1317E0AB5F}" type="slidenum">
              <a:rPr lang="en-US" i="0" smtClean="0">
                <a:latin typeface="Times New Roman" charset="0"/>
              </a:rPr>
              <a:pPr>
                <a:defRPr/>
              </a:pPr>
              <a:t>20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charset="0"/>
                <a:cs typeface="+mn-cs"/>
              </a:rPr>
              <a:t>The</a:t>
            </a:r>
            <a:r>
              <a:rPr lang="en-US" baseline="0" dirty="0">
                <a:latin typeface="Times New Roman" charset="0"/>
                <a:cs typeface="+mn-cs"/>
              </a:rPr>
              <a:t> cost to pay: broadcast traffic. This is one of the limitations for the scalability of LAN. When thinking about LAN, one needs to think about how to deal with the broadcast-based services.</a:t>
            </a:r>
          </a:p>
          <a:p>
            <a:pPr>
              <a:defRPr/>
            </a:pPr>
            <a:r>
              <a:rPr lang="en-US" baseline="0" dirty="0">
                <a:latin typeface="Times New Roman" charset="0"/>
                <a:cs typeface="+mn-cs"/>
              </a:rPr>
              <a:t>Compared this broadcast scheme with a server based scheme, such as the DHCP server.</a:t>
            </a: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C4D6-2742-E8B6-6D89-87A61A53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33547-CD4B-713E-8286-2B9C29A13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016E-9205-D4F8-4F35-397AB320F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72F3-72A8-4139-1DBB-BC1C12BCA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6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85A67-CECA-ACB8-3D90-80B28B74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AA33F-C459-EAFE-4E49-BF25B401B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133FF-928B-CED2-542A-AA137F8E1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5ECD-B144-F992-F388-F3AE72878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B012-FACF-7D8F-72BF-201DC10B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B6C26-4D86-5A32-F7C5-4EF6C0D27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F22DF-9F3F-BBC9-1298-D5A99B0D0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24AC-4542-9E09-912F-2BBEF6310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10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7D51-E23E-077F-7FE2-F64C7D076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5CFCA-D4CA-CDD5-8F90-357D34200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44CF9-11CB-99FE-13BA-2D19E9C04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FB01-5BE0-A89F-DB76-6C2DB736E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29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38CD-B5C1-F1F1-9B98-C0320267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95FAA-0EBC-CCB6-785B-633AFDCA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FD09F-4D1F-09A4-4429-A1438E115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414E5-BE35-EC3B-F6F5-3510889A8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90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type an IP address here. I asked for a subnet.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start with 97 and end with 100. That’s not a /30 subnet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7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19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C74E-6D71-1B66-4A1B-1F32E9BA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5A59E-AEAA-DDC6-5B4E-2FCB2EE6D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314DB-D1FF-98F7-EDE4-FBD5D473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0BDD-D758-5DD8-E711-D63F91E95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05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B8E3F-E1B4-5A71-6852-12B223AE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61749-8522-9E7F-1F42-C3C7852B3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51D2-A744-E9E8-D400-3DF60FCC1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0143D-9EAB-C287-44EE-A006DEE34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7862-E1BA-7D44-4948-B27316D34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0140D-7D3B-47A2-B9DC-72136E5CD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FA846-17A9-C859-4981-31356E1AA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D6C4A-CE90-13AD-41BE-2614B3910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E8B9-CE61-0B73-EBDA-6F23BF006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DC4BE-298D-8BF6-AE1D-7381EA1D0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2241A-34B1-7E93-4826-66B103525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A11C5-8AB6-E2F6-E406-CCE04791EB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8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18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CEC0-0A3C-265B-DAFE-386C59A0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3B830-A9A1-8A33-DD1E-B4EFB4170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84CB1-AAD5-4DAC-7CA6-A39874C5C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4223F-92A2-0A42-4E9B-1C03E06A0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24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E0A71-753A-9A89-B6E8-C18A120A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D341D-CFB6-88FD-C7A9-9E01DD6E8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997F3-5965-A365-FEB2-65F48475B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41A6-57C9-FF80-7848-8B14C02D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11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3F24-362D-7929-CF79-78EF0A72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09A7F-8A0E-A7EB-4015-41E3EB181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F0E8B-260F-9267-DBA3-6EC3A9D7F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98F1A-0CB3-2F54-76AA-F54279BD4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61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C510-3302-88E8-5674-F93079DA9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F50B1-AAFB-3F23-2959-0119D743A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70F05-A620-1D77-4E99-04D32825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65065-C067-0D93-DB20-7993818E2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89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E26B-E098-7857-8516-109CB8A9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D0B25-8231-465D-B26D-1503F4C7A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D420-AF68-91E3-04ED-0DB606C8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F597B-AFA4-0659-72A1-CD23AC4F0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47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D6B8-A530-4A34-8C49-3F30771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D3183-9B6D-55DD-BC0F-D496C029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C4E8F-7EFD-AB38-797F-16B79BA3B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609F3-D6EF-873D-4060-C98ECE20D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47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05-3196-AF1D-CAB7-CA13BBB2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8EB7F-DC8F-2030-9776-19A1A9485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B7BE5-1025-6F63-5D76-276F04B2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267E-C636-AA55-3424-B48ACAE5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A16B-49EE-9AB0-08EE-3845A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A18D9-0ED0-5A52-533E-960738264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C52A7-6EE2-0488-6CEF-444683652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AFBE4-A6E6-23F2-7A80-ED0108663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A343-D2BD-B2EB-8BEF-A09D5811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B910-153F-0550-25CE-BE4FF5F6B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E198-77DC-D9CA-E4E3-EE6583F31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C95A-C42A-4B00-8A59-EC29FC651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CCFCE89-56C3-414D-BFB3-B0D9ACE8FC6D}" type="slidenum">
              <a:rPr lang="en-US" i="0" smtClean="0">
                <a:latin typeface="Times New Roman" charset="0"/>
              </a:rPr>
              <a:pPr>
                <a:defRPr/>
              </a:pPr>
              <a:t>11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84A5-FD93-D45D-209F-088C6F831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CA391-FADB-0252-4AAB-24A528226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5902A-9AA3-1E70-2048-5F4EAB6BB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AC4F3-6FB5-42CC-2F76-71759F5B9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1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9E3B-9704-31C4-C846-D7CFA37E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E5E0DEDA-3D6E-376C-3E5D-8AE8B7B6C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CCFCE89-56C3-414D-BFB3-B0D9ACE8FC6D}" type="slidenum">
              <a:rPr lang="en-US" i="0" smtClean="0">
                <a:latin typeface="Times New Roman" charset="0"/>
              </a:rPr>
              <a:pPr>
                <a:defRPr/>
              </a:pPr>
              <a:t>13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5626EA3B-7776-277C-822D-E7B0C6102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917E957-8F3B-EAD7-634C-3CF82E148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5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3048001"/>
            <a:ext cx="5867401" cy="1219200"/>
          </a:xfr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100000">
                <a:srgbClr val="4F9A26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892175"/>
            <a:ext cx="5334000" cy="1470025"/>
          </a:xfrm>
        </p:spPr>
        <p:txBody>
          <a:bodyPr/>
          <a:lstStyle>
            <a:lvl1pPr algn="r">
              <a:defRPr b="1" cap="small" baseline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D3E0-15FA-478F-8CC9-7552B6D5FE7D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76200" y="4244339"/>
            <a:ext cx="92202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2895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73050"/>
            <a:ext cx="449580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1435100"/>
            <a:ext cx="28956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A462-0D41-4225-8B01-6614FD77B8DB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F296-9A72-47E3-B418-1994C173B5A1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6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6254-3C8B-4403-8240-A6820B7EBF61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38"/>
            <a:ext cx="548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F9C5-B66D-48A1-9901-FABE3183D8F4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0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86BF-717C-4B40-AA0F-E5F257DA1360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4381500" y="-4381500"/>
            <a:ext cx="381000" cy="9144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009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86BF-717C-4B40-AA0F-E5F257DA1360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1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65A9A"/>
              </a:buClr>
              <a:defRPr/>
            </a:lvl1pPr>
            <a:lvl2pPr>
              <a:buClr>
                <a:srgbClr val="265A9A"/>
              </a:buClr>
              <a:defRPr/>
            </a:lvl2pPr>
            <a:lvl3pPr>
              <a:buClr>
                <a:srgbClr val="265A9A"/>
              </a:buClr>
              <a:defRPr/>
            </a:lvl3pPr>
            <a:lvl4pPr>
              <a:buClr>
                <a:srgbClr val="265A9A"/>
              </a:buClr>
              <a:defRPr/>
            </a:lvl4pPr>
            <a:lvl5pPr>
              <a:buClr>
                <a:srgbClr val="265A9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4D8C-E9C1-4B54-9A20-6AAB4FA4AE33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0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4FB00-195A-42D0-ABDE-DE0CAEF85CD1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8100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38100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D68E-294D-42F4-9CD9-4B643AE0736E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4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44" y="1646238"/>
            <a:ext cx="3771856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19700" y="1646238"/>
            <a:ext cx="3619500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7087-B7D4-422F-8C73-4A6D71DEB162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43000" y="2362200"/>
            <a:ext cx="38100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2362200"/>
            <a:ext cx="38100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0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F4EA-A31D-42C7-84EC-22B93540FDB1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5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0575-8D29-4F70-9C7E-AF9CCF2C5C53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7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600200"/>
            <a:ext cx="7696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86BF-717C-4B40-AA0F-E5F257DA1360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330727" y="6428601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EB19BA82-6AD1-4C8F-9940-9F1BD01BC7EF}" type="slidenum"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6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 cap="none" baseline="0">
          <a:solidFill>
            <a:srgbClr val="265A9A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3048001"/>
            <a:ext cx="8991600" cy="1219200"/>
          </a:xfrm>
        </p:spPr>
        <p:txBody>
          <a:bodyPr/>
          <a:lstStyle/>
          <a:p>
            <a:r>
              <a:rPr lang="en-US" altLang="en-US" dirty="0"/>
              <a:t>Midterm 2 Answers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4953000"/>
            <a:ext cx="8839200" cy="1470025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cap="none" dirty="0"/>
              <a:t>Professor Dimitrios Melissourgos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DD8A8E-56B9-4005-11F5-B1CE797771F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044575"/>
            <a:ext cx="899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b="1" kern="1200" cap="small" baseline="0">
                <a:solidFill>
                  <a:srgbClr val="0066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/>
              <a:t>CIS 337 - NETWORK SYSTEMS MANAGEMENT</a:t>
            </a:r>
          </a:p>
        </p:txBody>
      </p:sp>
    </p:spTree>
    <p:extLst>
      <p:ext uri="{BB962C8B-B14F-4D97-AF65-F5344CB8AC3E}">
        <p14:creationId xmlns:p14="http://schemas.microsoft.com/office/powerpoint/2010/main" val="61298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7BD92A2-B75B-9B8D-F5DD-90D7A816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971DD00-0A62-0C98-A24E-0AB9AE70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85.81%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0F653-2831-A9D6-2F2C-79F0107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66220"/>
            <a:ext cx="7696200" cy="3193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7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4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ARP table: </a:t>
            </a:r>
            <a:r>
              <a:rPr lang="en-US" sz="2400" dirty="0">
                <a:latin typeface="Gill Sans MT" charset="0"/>
                <a:cs typeface="+mn-cs"/>
              </a:rPr>
              <a:t>each IP node (host, router) on LAN has 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latin typeface="Gill Sans MT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latin typeface="Gill Sans MT" charset="0"/>
                <a:cs typeface="+mn-cs"/>
              </a:rPr>
              <a:t>&lt; IP address; MAC address; TTL&gt;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/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/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solidFill>
                    <a:srgbClr val="CC0000"/>
                  </a:solidFill>
                  <a:latin typeface="Arial" charset="0"/>
                  <a:cs typeface="+mn-cs"/>
                </a:rPr>
                <a:t>Question:</a:t>
              </a:r>
              <a:r>
                <a:rPr lang="en-US" sz="2400" i="0" dirty="0">
                  <a:latin typeface="Arial" charset="0"/>
                  <a:cs typeface="+mn-cs"/>
                </a:rPr>
                <a:t> how to determine</a:t>
              </a:r>
            </a:p>
            <a:p>
              <a:pPr>
                <a:defRPr/>
              </a:pPr>
              <a:r>
                <a:rPr lang="en-US" sz="2400" i="0" dirty="0">
                  <a:latin typeface="Arial" charset="0"/>
                  <a:cs typeface="+mn-cs"/>
                </a:rPr>
                <a:t>interface’s MAC address, knowing its IP address?</a:t>
              </a:r>
            </a:p>
          </p:txBody>
        </p:sp>
        <p:sp>
          <p:nvSpPr>
            <p:cNvPr id="43057" name="Rectangle 7"/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8007" name="Freeform 10"/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017" name="Line 18"/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8" name="Line 19"/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9" name="Line 20"/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3" name="Line 24"/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4" name="Text Box 25"/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3025" name="Line 26"/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6" name="Text Box 27"/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3027" name="Line 28"/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8" name="Text Box 29"/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3029" name="Text Box 30"/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</p:txBody>
      </p:sp>
      <p:sp>
        <p:nvSpPr>
          <p:cNvPr id="43030" name="Text Box 31"/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43031" name="Line 32"/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2" name="Text Box 33"/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43033" name="Line 34"/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4" name="Line 35"/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5" name="Text Box 36"/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3036" name="Line 38"/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7" name="Text Box 39"/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399403" name="Rectangle 43"/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0" name="Group 44"/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8031" name="Group 47"/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42" name="Group 49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399418" name="Rectangle 58"/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4" name="Group 59"/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</a:t>
            </a:fld>
            <a:endParaRPr lang="en-US" sz="1200" dirty="0">
              <a:latin typeface="Tahoma" charset="0"/>
            </a:endParaRP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52" name="Group 201">
            <a:extLst>
              <a:ext uri="{FF2B5EF4-FFF2-40B4-BE49-F238E27FC236}">
                <a16:creationId xmlns:a16="http://schemas.microsoft.com/office/drawing/2014/main" id="{933D53CE-F831-4B46-A480-223D42E9BCD0}"/>
              </a:ext>
            </a:extLst>
          </p:cNvPr>
          <p:cNvGrpSpPr>
            <a:grpSpLocks/>
          </p:cNvGrpSpPr>
          <p:nvPr/>
        </p:nvGrpSpPr>
        <p:grpSpPr bwMode="auto">
          <a:xfrm>
            <a:off x="2067832" y="3040063"/>
            <a:ext cx="698500" cy="355600"/>
            <a:chOff x="4396" y="1245"/>
            <a:chExt cx="672" cy="248"/>
          </a:xfrm>
        </p:grpSpPr>
        <p:sp>
          <p:nvSpPr>
            <p:cNvPr id="53" name="Oval 407">
              <a:extLst>
                <a:ext uri="{FF2B5EF4-FFF2-40B4-BE49-F238E27FC236}">
                  <a16:creationId xmlns:a16="http://schemas.microsoft.com/office/drawing/2014/main" id="{48C1E2BF-A9C3-41E8-B982-94B53A4D2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410">
              <a:extLst>
                <a:ext uri="{FF2B5EF4-FFF2-40B4-BE49-F238E27FC236}">
                  <a16:creationId xmlns:a16="http://schemas.microsoft.com/office/drawing/2014/main" id="{E5E43A92-2141-41CE-BFEC-D88F6B9C3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5" name="Oval 411">
              <a:extLst>
                <a:ext uri="{FF2B5EF4-FFF2-40B4-BE49-F238E27FC236}">
                  <a16:creationId xmlns:a16="http://schemas.microsoft.com/office/drawing/2014/main" id="{E07CF61F-E30C-4DB6-B9A5-B4FE30E85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205">
              <a:extLst>
                <a:ext uri="{FF2B5EF4-FFF2-40B4-BE49-F238E27FC236}">
                  <a16:creationId xmlns:a16="http://schemas.microsoft.com/office/drawing/2014/main" id="{3B473288-9C17-4F9C-8AE1-FE6E69D0C5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59" name="Freeform 206">
                <a:extLst>
                  <a:ext uri="{FF2B5EF4-FFF2-40B4-BE49-F238E27FC236}">
                    <a16:creationId xmlns:a16="http://schemas.microsoft.com/office/drawing/2014/main" id="{A3D0D528-E37A-49DC-A170-BF5F19564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07">
                <a:extLst>
                  <a:ext uri="{FF2B5EF4-FFF2-40B4-BE49-F238E27FC236}">
                    <a16:creationId xmlns:a16="http://schemas.microsoft.com/office/drawing/2014/main" id="{18598E6F-F184-43DD-8A4A-222208EDA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" name="Line 208">
              <a:extLst>
                <a:ext uri="{FF2B5EF4-FFF2-40B4-BE49-F238E27FC236}">
                  <a16:creationId xmlns:a16="http://schemas.microsoft.com/office/drawing/2014/main" id="{32B1C2C0-ADE3-4A5F-9C20-C3AF7DFE6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9">
              <a:extLst>
                <a:ext uri="{FF2B5EF4-FFF2-40B4-BE49-F238E27FC236}">
                  <a16:creationId xmlns:a16="http://schemas.microsoft.com/office/drawing/2014/main" id="{70314D92-2A35-41C0-BE02-B084EEC29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37">
            <a:extLst>
              <a:ext uri="{FF2B5EF4-FFF2-40B4-BE49-F238E27FC236}">
                <a16:creationId xmlns:a16="http://schemas.microsoft.com/office/drawing/2014/main" id="{B5B7005E-D00F-46D4-8287-435B1CF6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63" y="3386947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27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2F0CF8-58C3-0639-BEEB-98EE3D4E8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EB99C92-B139-14BB-1D73-80D7801C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85.81%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64A42-73CD-8DD9-45A1-EDB5F335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564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B96777-8FB0-1B00-A3EC-F95A8F91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40" descr="underline_base">
            <a:extLst>
              <a:ext uri="{FF2B5EF4-FFF2-40B4-BE49-F238E27FC236}">
                <a16:creationId xmlns:a16="http://schemas.microsoft.com/office/drawing/2014/main" id="{4493CF58-7035-FA67-1F9A-3C7C82A096C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>
            <a:extLst>
              <a:ext uri="{FF2B5EF4-FFF2-40B4-BE49-F238E27FC236}">
                <a16:creationId xmlns:a16="http://schemas.microsoft.com/office/drawing/2014/main" id="{E917F0AD-1DEA-68D1-41F7-0FA571E7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>
            <a:extLst>
              <a:ext uri="{FF2B5EF4-FFF2-40B4-BE49-F238E27FC236}">
                <a16:creationId xmlns:a16="http://schemas.microsoft.com/office/drawing/2014/main" id="{8CF9CC47-B3BB-4268-1997-73B87F5F6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ARP table: </a:t>
            </a:r>
            <a:r>
              <a:rPr lang="en-US" sz="2400" dirty="0">
                <a:latin typeface="Gill Sans MT" charset="0"/>
                <a:cs typeface="+mn-cs"/>
              </a:rPr>
              <a:t>each IP node (host, router) on LAN has 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latin typeface="Gill Sans MT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latin typeface="Gill Sans MT" charset="0"/>
                <a:cs typeface="+mn-cs"/>
              </a:rPr>
              <a:t>&lt; IP address; MAC address; TTL&gt;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>
            <a:extLst>
              <a:ext uri="{FF2B5EF4-FFF2-40B4-BE49-F238E27FC236}">
                <a16:creationId xmlns:a16="http://schemas.microsoft.com/office/drawing/2014/main" id="{086EF9A4-E39E-904A-6888-806640B8FA03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>
              <a:extLst>
                <a:ext uri="{FF2B5EF4-FFF2-40B4-BE49-F238E27FC236}">
                  <a16:creationId xmlns:a16="http://schemas.microsoft.com/office/drawing/2014/main" id="{DC445D77-2DC3-58B0-B0C1-B073D53E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solidFill>
                    <a:srgbClr val="CC0000"/>
                  </a:solidFill>
                  <a:latin typeface="Arial" charset="0"/>
                  <a:cs typeface="+mn-cs"/>
                </a:rPr>
                <a:t>Question:</a:t>
              </a:r>
              <a:r>
                <a:rPr lang="en-US" sz="2400" i="0" dirty="0">
                  <a:latin typeface="Arial" charset="0"/>
                  <a:cs typeface="+mn-cs"/>
                </a:rPr>
                <a:t> how to determine</a:t>
              </a:r>
            </a:p>
            <a:p>
              <a:pPr>
                <a:defRPr/>
              </a:pPr>
              <a:r>
                <a:rPr lang="en-US" sz="2400" i="0" dirty="0">
                  <a:latin typeface="Arial" charset="0"/>
                  <a:cs typeface="+mn-cs"/>
                </a:rPr>
                <a:t>interface’s MAC address, knowing its IP address?</a:t>
              </a:r>
            </a:p>
          </p:txBody>
        </p:sp>
        <p:sp>
          <p:nvSpPr>
            <p:cNvPr id="43057" name="Rectangle 7">
              <a:extLst>
                <a:ext uri="{FF2B5EF4-FFF2-40B4-BE49-F238E27FC236}">
                  <a16:creationId xmlns:a16="http://schemas.microsoft.com/office/drawing/2014/main" id="{8D33F1A2-C06C-27E9-06BF-E9E801FAC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8007" name="Freeform 10">
            <a:extLst>
              <a:ext uri="{FF2B5EF4-FFF2-40B4-BE49-F238E27FC236}">
                <a16:creationId xmlns:a16="http://schemas.microsoft.com/office/drawing/2014/main" id="{36DECE94-4C84-549E-6E1A-A437E696DD07}"/>
              </a:ext>
            </a:extLst>
          </p:cNvPr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017" name="Line 18">
            <a:extLst>
              <a:ext uri="{FF2B5EF4-FFF2-40B4-BE49-F238E27FC236}">
                <a16:creationId xmlns:a16="http://schemas.microsoft.com/office/drawing/2014/main" id="{5EA3D602-2DAC-1603-8D58-D46CB931F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8" name="Line 19">
            <a:extLst>
              <a:ext uri="{FF2B5EF4-FFF2-40B4-BE49-F238E27FC236}">
                <a16:creationId xmlns:a16="http://schemas.microsoft.com/office/drawing/2014/main" id="{B0BD72F3-3EAD-A26A-7CC0-6E59A5F44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9" name="Line 20">
            <a:extLst>
              <a:ext uri="{FF2B5EF4-FFF2-40B4-BE49-F238E27FC236}">
                <a16:creationId xmlns:a16="http://schemas.microsoft.com/office/drawing/2014/main" id="{637F54F6-807D-DB00-8511-0503C12CC8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0" name="Line 21">
            <a:extLst>
              <a:ext uri="{FF2B5EF4-FFF2-40B4-BE49-F238E27FC236}">
                <a16:creationId xmlns:a16="http://schemas.microsoft.com/office/drawing/2014/main" id="{06864E87-BFED-D4A6-0D75-43EEB0BC82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1" name="Text Box 22">
            <a:extLst>
              <a:ext uri="{FF2B5EF4-FFF2-40B4-BE49-F238E27FC236}">
                <a16:creationId xmlns:a16="http://schemas.microsoft.com/office/drawing/2014/main" id="{049B2EC5-5567-CD63-28FA-AE6A2F9C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3022" name="Line 23">
            <a:extLst>
              <a:ext uri="{FF2B5EF4-FFF2-40B4-BE49-F238E27FC236}">
                <a16:creationId xmlns:a16="http://schemas.microsoft.com/office/drawing/2014/main" id="{D8BDE2D8-D335-4A07-18FB-79D85D10F2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3" name="Line 24">
            <a:extLst>
              <a:ext uri="{FF2B5EF4-FFF2-40B4-BE49-F238E27FC236}">
                <a16:creationId xmlns:a16="http://schemas.microsoft.com/office/drawing/2014/main" id="{85A4956E-A518-FA57-91BA-97EEF3B1D3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4" name="Text Box 25">
            <a:extLst>
              <a:ext uri="{FF2B5EF4-FFF2-40B4-BE49-F238E27FC236}">
                <a16:creationId xmlns:a16="http://schemas.microsoft.com/office/drawing/2014/main" id="{25E07132-4501-A34C-D863-F539CD39B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3025" name="Line 26">
            <a:extLst>
              <a:ext uri="{FF2B5EF4-FFF2-40B4-BE49-F238E27FC236}">
                <a16:creationId xmlns:a16="http://schemas.microsoft.com/office/drawing/2014/main" id="{4E69A8EB-5D97-AEC5-97B7-1AD60CF85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6" name="Text Box 27">
            <a:extLst>
              <a:ext uri="{FF2B5EF4-FFF2-40B4-BE49-F238E27FC236}">
                <a16:creationId xmlns:a16="http://schemas.microsoft.com/office/drawing/2014/main" id="{8B1836AA-2DFD-FE9A-8C2E-24BB3E22C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3027" name="Line 28">
            <a:extLst>
              <a:ext uri="{FF2B5EF4-FFF2-40B4-BE49-F238E27FC236}">
                <a16:creationId xmlns:a16="http://schemas.microsoft.com/office/drawing/2014/main" id="{7187A343-1F92-3B66-9729-4B68C57AD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8" name="Text Box 29">
            <a:extLst>
              <a:ext uri="{FF2B5EF4-FFF2-40B4-BE49-F238E27FC236}">
                <a16:creationId xmlns:a16="http://schemas.microsoft.com/office/drawing/2014/main" id="{2F28AC0F-6481-B495-FD2C-2FCC198CC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3029" name="Text Box 30">
            <a:extLst>
              <a:ext uri="{FF2B5EF4-FFF2-40B4-BE49-F238E27FC236}">
                <a16:creationId xmlns:a16="http://schemas.microsoft.com/office/drawing/2014/main" id="{48DE47E9-D5B3-F379-8105-35A3F013B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</p:txBody>
      </p:sp>
      <p:sp>
        <p:nvSpPr>
          <p:cNvPr id="43030" name="Text Box 31">
            <a:extLst>
              <a:ext uri="{FF2B5EF4-FFF2-40B4-BE49-F238E27FC236}">
                <a16:creationId xmlns:a16="http://schemas.microsoft.com/office/drawing/2014/main" id="{0EE75490-288E-A43E-CCB2-659F594C8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43031" name="Line 32">
            <a:extLst>
              <a:ext uri="{FF2B5EF4-FFF2-40B4-BE49-F238E27FC236}">
                <a16:creationId xmlns:a16="http://schemas.microsoft.com/office/drawing/2014/main" id="{0BA9D4E3-A790-5110-272F-30D408365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2" name="Text Box 33">
            <a:extLst>
              <a:ext uri="{FF2B5EF4-FFF2-40B4-BE49-F238E27FC236}">
                <a16:creationId xmlns:a16="http://schemas.microsoft.com/office/drawing/2014/main" id="{07E64826-C20B-C229-5EBA-1D327399E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43033" name="Line 34">
            <a:extLst>
              <a:ext uri="{FF2B5EF4-FFF2-40B4-BE49-F238E27FC236}">
                <a16:creationId xmlns:a16="http://schemas.microsoft.com/office/drawing/2014/main" id="{B9F44211-F4F1-7BBE-6343-FC95DE2190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4" name="Line 35">
            <a:extLst>
              <a:ext uri="{FF2B5EF4-FFF2-40B4-BE49-F238E27FC236}">
                <a16:creationId xmlns:a16="http://schemas.microsoft.com/office/drawing/2014/main" id="{2858E88C-1D71-A2E3-7F9A-93E37A0A9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5" name="Text Box 36">
            <a:extLst>
              <a:ext uri="{FF2B5EF4-FFF2-40B4-BE49-F238E27FC236}">
                <a16:creationId xmlns:a16="http://schemas.microsoft.com/office/drawing/2014/main" id="{2FF5B28C-465A-4DFE-7716-F4F5C73F0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3036" name="Line 38">
            <a:extLst>
              <a:ext uri="{FF2B5EF4-FFF2-40B4-BE49-F238E27FC236}">
                <a16:creationId xmlns:a16="http://schemas.microsoft.com/office/drawing/2014/main" id="{86B20A24-0721-73A5-AAE5-7F18786FB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7" name="Text Box 39">
            <a:extLst>
              <a:ext uri="{FF2B5EF4-FFF2-40B4-BE49-F238E27FC236}">
                <a16:creationId xmlns:a16="http://schemas.microsoft.com/office/drawing/2014/main" id="{4B2EA1B1-9B04-701F-FF8B-776A2FBAB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399403" name="Rectangle 43">
            <a:extLst>
              <a:ext uri="{FF2B5EF4-FFF2-40B4-BE49-F238E27FC236}">
                <a16:creationId xmlns:a16="http://schemas.microsoft.com/office/drawing/2014/main" id="{93F2C9D2-973B-367A-7845-A93E4E6B3D1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0" name="Group 44">
            <a:extLst>
              <a:ext uri="{FF2B5EF4-FFF2-40B4-BE49-F238E27FC236}">
                <a16:creationId xmlns:a16="http://schemas.microsoft.com/office/drawing/2014/main" id="{ADD9A225-737F-37B4-FB97-9DB390C14B46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>
              <a:extLst>
                <a:ext uri="{FF2B5EF4-FFF2-40B4-BE49-F238E27FC236}">
                  <a16:creationId xmlns:a16="http://schemas.microsoft.com/office/drawing/2014/main" id="{934FE57D-5933-93A2-5A14-D2C650CA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>
              <a:extLst>
                <a:ext uri="{FF2B5EF4-FFF2-40B4-BE49-F238E27FC236}">
                  <a16:creationId xmlns:a16="http://schemas.microsoft.com/office/drawing/2014/main" id="{0B0B308D-F72F-96D7-4007-8EEF14CD73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8031" name="Group 47">
            <a:extLst>
              <a:ext uri="{FF2B5EF4-FFF2-40B4-BE49-F238E27FC236}">
                <a16:creationId xmlns:a16="http://schemas.microsoft.com/office/drawing/2014/main" id="{C3CBC39A-3A6B-7D1F-D0A2-144C4AEE8BE3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>
              <a:extLst>
                <a:ext uri="{FF2B5EF4-FFF2-40B4-BE49-F238E27FC236}">
                  <a16:creationId xmlns:a16="http://schemas.microsoft.com/office/drawing/2014/main" id="{9857CB33-0593-D4EF-83E4-92AC2BB81D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42" name="Group 49">
              <a:extLst>
                <a:ext uri="{FF2B5EF4-FFF2-40B4-BE49-F238E27FC236}">
                  <a16:creationId xmlns:a16="http://schemas.microsoft.com/office/drawing/2014/main" id="{B9C0EAE9-736F-42EF-078B-D5B8F87710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>
                <a:extLst>
                  <a:ext uri="{FF2B5EF4-FFF2-40B4-BE49-F238E27FC236}">
                    <a16:creationId xmlns:a16="http://schemas.microsoft.com/office/drawing/2014/main" id="{02C76071-9DF3-C0C4-667B-40A1B95CB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>
                <a:extLst>
                  <a:ext uri="{FF2B5EF4-FFF2-40B4-BE49-F238E27FC236}">
                    <a16:creationId xmlns:a16="http://schemas.microsoft.com/office/drawing/2014/main" id="{D2A92583-24BF-BCDE-6F5B-5CBC5F4185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399418" name="Rectangle 58">
            <a:extLst>
              <a:ext uri="{FF2B5EF4-FFF2-40B4-BE49-F238E27FC236}">
                <a16:creationId xmlns:a16="http://schemas.microsoft.com/office/drawing/2014/main" id="{D8A1111E-4D5F-411D-C07C-40FD59008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4" name="Group 59">
            <a:extLst>
              <a:ext uri="{FF2B5EF4-FFF2-40B4-BE49-F238E27FC236}">
                <a16:creationId xmlns:a16="http://schemas.microsoft.com/office/drawing/2014/main" id="{FCF8A977-F533-64D2-1A5D-958734022E11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>
              <a:extLst>
                <a:ext uri="{FF2B5EF4-FFF2-40B4-BE49-F238E27FC236}">
                  <a16:creationId xmlns:a16="http://schemas.microsoft.com/office/drawing/2014/main" id="{8CDD7470-B51B-AA44-3F47-E79626135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>
              <a:extLst>
                <a:ext uri="{FF2B5EF4-FFF2-40B4-BE49-F238E27FC236}">
                  <a16:creationId xmlns:a16="http://schemas.microsoft.com/office/drawing/2014/main" id="{3545FBF5-4CF8-6DA1-F0E9-6450E7F8C7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72E1CF9B-F500-94BF-A89F-D2B7DB1C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13</a:t>
            </a:fld>
            <a:endParaRPr lang="en-US" sz="1200" dirty="0">
              <a:latin typeface="Tahoma" charset="0"/>
            </a:endParaRPr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C848B90D-FAE9-6B3F-F58F-1742A432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52" name="Group 201">
            <a:extLst>
              <a:ext uri="{FF2B5EF4-FFF2-40B4-BE49-F238E27FC236}">
                <a16:creationId xmlns:a16="http://schemas.microsoft.com/office/drawing/2014/main" id="{7E29139F-4489-B149-5682-353E3A23881D}"/>
              </a:ext>
            </a:extLst>
          </p:cNvPr>
          <p:cNvGrpSpPr>
            <a:grpSpLocks/>
          </p:cNvGrpSpPr>
          <p:nvPr/>
        </p:nvGrpSpPr>
        <p:grpSpPr bwMode="auto">
          <a:xfrm>
            <a:off x="2067832" y="3040063"/>
            <a:ext cx="698500" cy="355600"/>
            <a:chOff x="4396" y="1245"/>
            <a:chExt cx="672" cy="248"/>
          </a:xfrm>
        </p:grpSpPr>
        <p:sp>
          <p:nvSpPr>
            <p:cNvPr id="53" name="Oval 407">
              <a:extLst>
                <a:ext uri="{FF2B5EF4-FFF2-40B4-BE49-F238E27FC236}">
                  <a16:creationId xmlns:a16="http://schemas.microsoft.com/office/drawing/2014/main" id="{E5089FED-66BA-7BE0-3477-732DEF553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410">
              <a:extLst>
                <a:ext uri="{FF2B5EF4-FFF2-40B4-BE49-F238E27FC236}">
                  <a16:creationId xmlns:a16="http://schemas.microsoft.com/office/drawing/2014/main" id="{7CD37054-D323-45DD-5E4E-524D42235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5" name="Oval 411">
              <a:extLst>
                <a:ext uri="{FF2B5EF4-FFF2-40B4-BE49-F238E27FC236}">
                  <a16:creationId xmlns:a16="http://schemas.microsoft.com/office/drawing/2014/main" id="{DD85412E-D04A-785A-25B2-DDE0D6AF3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205">
              <a:extLst>
                <a:ext uri="{FF2B5EF4-FFF2-40B4-BE49-F238E27FC236}">
                  <a16:creationId xmlns:a16="http://schemas.microsoft.com/office/drawing/2014/main" id="{B5041DBC-EF3C-87E9-4D30-CABDBCAEC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59" name="Freeform 206">
                <a:extLst>
                  <a:ext uri="{FF2B5EF4-FFF2-40B4-BE49-F238E27FC236}">
                    <a16:creationId xmlns:a16="http://schemas.microsoft.com/office/drawing/2014/main" id="{748362AB-60FD-0568-82FE-C4240F4E7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07">
                <a:extLst>
                  <a:ext uri="{FF2B5EF4-FFF2-40B4-BE49-F238E27FC236}">
                    <a16:creationId xmlns:a16="http://schemas.microsoft.com/office/drawing/2014/main" id="{42043C74-B6D5-840E-1E5E-0DF133E69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" name="Line 208">
              <a:extLst>
                <a:ext uri="{FF2B5EF4-FFF2-40B4-BE49-F238E27FC236}">
                  <a16:creationId xmlns:a16="http://schemas.microsoft.com/office/drawing/2014/main" id="{E4807BDC-7F86-A80B-FA1B-122648930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9">
              <a:extLst>
                <a:ext uri="{FF2B5EF4-FFF2-40B4-BE49-F238E27FC236}">
                  <a16:creationId xmlns:a16="http://schemas.microsoft.com/office/drawing/2014/main" id="{193EC1E9-5CB6-13E3-0AC0-510C06F1D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37">
            <a:extLst>
              <a:ext uri="{FF2B5EF4-FFF2-40B4-BE49-F238E27FC236}">
                <a16:creationId xmlns:a16="http://schemas.microsoft.com/office/drawing/2014/main" id="{42AC939E-B614-26D8-7011-F2B17EBA5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63" y="3386947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283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8A411B8-2084-67D6-083D-F21C41C50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3508BF1-1819-CB2B-4078-1E3C9F2B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90.15%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8248B-01FC-0CDB-50D6-97F9EE4C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483"/>
          <a:stretch/>
        </p:blipFill>
        <p:spPr>
          <a:xfrm>
            <a:off x="76200" y="2773362"/>
            <a:ext cx="4244035" cy="381000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4CC292-9929-06F2-A9F5-D98BAFAC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73"/>
          <a:stretch/>
        </p:blipFill>
        <p:spPr>
          <a:xfrm>
            <a:off x="4486992" y="2875838"/>
            <a:ext cx="4546132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16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10859-61C5-4430-495B-1F3A3BF6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16" y="0"/>
            <a:ext cx="558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76401"/>
            <a:ext cx="7493000" cy="3352800"/>
          </a:xfrm>
        </p:spPr>
        <p:txBody>
          <a:bodyPr>
            <a:normAutofit/>
          </a:bodyPr>
          <a:lstStyle/>
          <a:p>
            <a:r>
              <a:rPr lang="en-US" dirty="0"/>
              <a:t>Addressing</a:t>
            </a:r>
          </a:p>
          <a:p>
            <a:pPr lvl="1"/>
            <a:r>
              <a:rPr lang="en-US" dirty="0"/>
              <a:t>Used to direct messages from source to destination</a:t>
            </a:r>
          </a:p>
          <a:p>
            <a:pPr lvl="1"/>
            <a:r>
              <a:rPr lang="en-US" dirty="0"/>
              <a:t>Addresses are assigned in various ways (e.g., by system administrators, ICANN, hardware vendors, etc.)</a:t>
            </a:r>
          </a:p>
          <a:p>
            <a:pPr lvl="1"/>
            <a:r>
              <a:rPr lang="en-US" dirty="0"/>
              <a:t>Addresses exist at different layers</a:t>
            </a:r>
          </a:p>
          <a:p>
            <a:pPr lvl="1"/>
            <a:r>
              <a:rPr lang="en-US" dirty="0"/>
              <a:t>Addresses may be translated (resolved) from one layer to another (e.g., DNS, ARP)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3400" y="4953000"/>
          <a:ext cx="8077200" cy="1447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Address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Example</a:t>
                      </a:r>
                      <a:r>
                        <a:rPr lang="en-US" sz="1600" baseline="0" dirty="0"/>
                        <a:t>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Uniform</a:t>
                      </a:r>
                      <a:r>
                        <a:rPr lang="en-US" sz="1600" baseline="0" dirty="0"/>
                        <a:t> Resource Locator (URL)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www.indiana.edu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Network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129.79.78.193 (4 bytes)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Data link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MAC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1C-6F-65-F8-33-8A</a:t>
                      </a:r>
                      <a:r>
                        <a:rPr lang="en-US" sz="1600" baseline="0" dirty="0"/>
                        <a:t> (6 bytes)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95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0F4EC55-A745-2859-DB30-7F6964AF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AF9F60-6B2C-C4C6-4CEF-FDE4F3FF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/>
          <a:lstStyle/>
          <a:p>
            <a:r>
              <a:rPr lang="en-US" dirty="0"/>
              <a:t>NAT Exercise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C4441-DBA0-300C-3BC6-955E0175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99" y="1524000"/>
            <a:ext cx="6812402" cy="51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EB15DA-7792-A7AE-BB5B-875470AF2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40" descr="underline_base">
            <a:extLst>
              <a:ext uri="{FF2B5EF4-FFF2-40B4-BE49-F238E27FC236}">
                <a16:creationId xmlns:a16="http://schemas.microsoft.com/office/drawing/2014/main" id="{0C975FAC-4FFC-66F0-FE75-62DBDC4D315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>
            <a:extLst>
              <a:ext uri="{FF2B5EF4-FFF2-40B4-BE49-F238E27FC236}">
                <a16:creationId xmlns:a16="http://schemas.microsoft.com/office/drawing/2014/main" id="{ABB14475-2941-9E09-DF99-C9EBC4B0A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>
            <a:extLst>
              <a:ext uri="{FF2B5EF4-FFF2-40B4-BE49-F238E27FC236}">
                <a16:creationId xmlns:a16="http://schemas.microsoft.com/office/drawing/2014/main" id="{80D477DC-2854-FC97-FE21-DD4DCAEAC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ARP table: </a:t>
            </a:r>
            <a:r>
              <a:rPr lang="en-US" sz="2400" dirty="0">
                <a:latin typeface="Gill Sans MT" charset="0"/>
                <a:cs typeface="+mn-cs"/>
              </a:rPr>
              <a:t>each IP node (host, router) on LAN has 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latin typeface="Gill Sans MT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latin typeface="Gill Sans MT" charset="0"/>
                <a:cs typeface="+mn-cs"/>
              </a:rPr>
              <a:t>&lt; IP address; MAC address; TTL&gt;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>
            <a:extLst>
              <a:ext uri="{FF2B5EF4-FFF2-40B4-BE49-F238E27FC236}">
                <a16:creationId xmlns:a16="http://schemas.microsoft.com/office/drawing/2014/main" id="{8D1A5505-F39B-71C8-ADC6-98491ED6FDAC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>
              <a:extLst>
                <a:ext uri="{FF2B5EF4-FFF2-40B4-BE49-F238E27FC236}">
                  <a16:creationId xmlns:a16="http://schemas.microsoft.com/office/drawing/2014/main" id="{A172E6A2-F403-4FA9-61B5-A615C37E5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solidFill>
                    <a:srgbClr val="CC0000"/>
                  </a:solidFill>
                  <a:latin typeface="Arial" charset="0"/>
                  <a:cs typeface="+mn-cs"/>
                </a:rPr>
                <a:t>Question:</a:t>
              </a:r>
              <a:r>
                <a:rPr lang="en-US" sz="2400" i="0" dirty="0">
                  <a:latin typeface="Arial" charset="0"/>
                  <a:cs typeface="+mn-cs"/>
                </a:rPr>
                <a:t> how to determine</a:t>
              </a:r>
            </a:p>
            <a:p>
              <a:pPr>
                <a:defRPr/>
              </a:pPr>
              <a:r>
                <a:rPr lang="en-US" sz="2400" i="0" dirty="0">
                  <a:latin typeface="Arial" charset="0"/>
                  <a:cs typeface="+mn-cs"/>
                </a:rPr>
                <a:t>interface’s MAC address, knowing its IP address?</a:t>
              </a:r>
            </a:p>
          </p:txBody>
        </p:sp>
        <p:sp>
          <p:nvSpPr>
            <p:cNvPr id="43057" name="Rectangle 7">
              <a:extLst>
                <a:ext uri="{FF2B5EF4-FFF2-40B4-BE49-F238E27FC236}">
                  <a16:creationId xmlns:a16="http://schemas.microsoft.com/office/drawing/2014/main" id="{8576021B-B626-F279-036C-517B6371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8007" name="Freeform 10">
            <a:extLst>
              <a:ext uri="{FF2B5EF4-FFF2-40B4-BE49-F238E27FC236}">
                <a16:creationId xmlns:a16="http://schemas.microsoft.com/office/drawing/2014/main" id="{9C76A117-4013-175B-8E21-3F0E128D4C22}"/>
              </a:ext>
            </a:extLst>
          </p:cNvPr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017" name="Line 18">
            <a:extLst>
              <a:ext uri="{FF2B5EF4-FFF2-40B4-BE49-F238E27FC236}">
                <a16:creationId xmlns:a16="http://schemas.microsoft.com/office/drawing/2014/main" id="{ADEDD8D5-5432-D0DB-BF68-AB9518813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8" name="Line 19">
            <a:extLst>
              <a:ext uri="{FF2B5EF4-FFF2-40B4-BE49-F238E27FC236}">
                <a16:creationId xmlns:a16="http://schemas.microsoft.com/office/drawing/2014/main" id="{523012B4-6419-0999-91C2-833F4C670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9" name="Line 20">
            <a:extLst>
              <a:ext uri="{FF2B5EF4-FFF2-40B4-BE49-F238E27FC236}">
                <a16:creationId xmlns:a16="http://schemas.microsoft.com/office/drawing/2014/main" id="{6A59B442-7FB2-4D27-4CBB-828C753C6D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0" name="Line 21">
            <a:extLst>
              <a:ext uri="{FF2B5EF4-FFF2-40B4-BE49-F238E27FC236}">
                <a16:creationId xmlns:a16="http://schemas.microsoft.com/office/drawing/2014/main" id="{B2E0D856-A16F-BC8D-CA76-29A0DD4EA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1" name="Text Box 22">
            <a:extLst>
              <a:ext uri="{FF2B5EF4-FFF2-40B4-BE49-F238E27FC236}">
                <a16:creationId xmlns:a16="http://schemas.microsoft.com/office/drawing/2014/main" id="{124EB088-AB06-E3B4-79E8-7D008BA97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3022" name="Line 23">
            <a:extLst>
              <a:ext uri="{FF2B5EF4-FFF2-40B4-BE49-F238E27FC236}">
                <a16:creationId xmlns:a16="http://schemas.microsoft.com/office/drawing/2014/main" id="{6E58AD99-EFEB-D6CB-7D4D-D13CD375ED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3" name="Line 24">
            <a:extLst>
              <a:ext uri="{FF2B5EF4-FFF2-40B4-BE49-F238E27FC236}">
                <a16:creationId xmlns:a16="http://schemas.microsoft.com/office/drawing/2014/main" id="{D33698DF-5368-0C2F-7D1D-91EC587C2D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4" name="Text Box 25">
            <a:extLst>
              <a:ext uri="{FF2B5EF4-FFF2-40B4-BE49-F238E27FC236}">
                <a16:creationId xmlns:a16="http://schemas.microsoft.com/office/drawing/2014/main" id="{54EB66B3-ECE4-5AA9-A97A-D239A8AF6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3025" name="Line 26">
            <a:extLst>
              <a:ext uri="{FF2B5EF4-FFF2-40B4-BE49-F238E27FC236}">
                <a16:creationId xmlns:a16="http://schemas.microsoft.com/office/drawing/2014/main" id="{EDA89DBE-2625-6EB6-DD6B-1757C24670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6" name="Text Box 27">
            <a:extLst>
              <a:ext uri="{FF2B5EF4-FFF2-40B4-BE49-F238E27FC236}">
                <a16:creationId xmlns:a16="http://schemas.microsoft.com/office/drawing/2014/main" id="{8FED2C96-692B-AF74-7B9E-A89F376E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3027" name="Line 28">
            <a:extLst>
              <a:ext uri="{FF2B5EF4-FFF2-40B4-BE49-F238E27FC236}">
                <a16:creationId xmlns:a16="http://schemas.microsoft.com/office/drawing/2014/main" id="{DDCCB631-9F3A-C6CA-80A0-C9105D7313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8" name="Text Box 29">
            <a:extLst>
              <a:ext uri="{FF2B5EF4-FFF2-40B4-BE49-F238E27FC236}">
                <a16:creationId xmlns:a16="http://schemas.microsoft.com/office/drawing/2014/main" id="{C77C5E35-055A-86A6-308C-A6AFF6FE0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3029" name="Text Box 30">
            <a:extLst>
              <a:ext uri="{FF2B5EF4-FFF2-40B4-BE49-F238E27FC236}">
                <a16:creationId xmlns:a16="http://schemas.microsoft.com/office/drawing/2014/main" id="{81CB2B01-41E0-4F8D-989E-B351086E4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</p:txBody>
      </p:sp>
      <p:sp>
        <p:nvSpPr>
          <p:cNvPr id="43030" name="Text Box 31">
            <a:extLst>
              <a:ext uri="{FF2B5EF4-FFF2-40B4-BE49-F238E27FC236}">
                <a16:creationId xmlns:a16="http://schemas.microsoft.com/office/drawing/2014/main" id="{26D482BA-48F7-3526-50C9-A03DC7E9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43031" name="Line 32">
            <a:extLst>
              <a:ext uri="{FF2B5EF4-FFF2-40B4-BE49-F238E27FC236}">
                <a16:creationId xmlns:a16="http://schemas.microsoft.com/office/drawing/2014/main" id="{4BA0FE73-E715-BC53-6420-3EC833445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2" name="Text Box 33">
            <a:extLst>
              <a:ext uri="{FF2B5EF4-FFF2-40B4-BE49-F238E27FC236}">
                <a16:creationId xmlns:a16="http://schemas.microsoft.com/office/drawing/2014/main" id="{01F439E1-8450-D519-63BE-D98EBCA3A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43033" name="Line 34">
            <a:extLst>
              <a:ext uri="{FF2B5EF4-FFF2-40B4-BE49-F238E27FC236}">
                <a16:creationId xmlns:a16="http://schemas.microsoft.com/office/drawing/2014/main" id="{1A5274DD-BF67-E50D-9457-D2714C4118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4" name="Line 35">
            <a:extLst>
              <a:ext uri="{FF2B5EF4-FFF2-40B4-BE49-F238E27FC236}">
                <a16:creationId xmlns:a16="http://schemas.microsoft.com/office/drawing/2014/main" id="{9B64D9B2-BCC3-F4FD-E96F-7235A59C9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5" name="Text Box 36">
            <a:extLst>
              <a:ext uri="{FF2B5EF4-FFF2-40B4-BE49-F238E27FC236}">
                <a16:creationId xmlns:a16="http://schemas.microsoft.com/office/drawing/2014/main" id="{F3D87A95-F873-ACA3-0069-F6CD19E4C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3036" name="Line 38">
            <a:extLst>
              <a:ext uri="{FF2B5EF4-FFF2-40B4-BE49-F238E27FC236}">
                <a16:creationId xmlns:a16="http://schemas.microsoft.com/office/drawing/2014/main" id="{F259A049-D26C-A559-0614-E0778A247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7" name="Text Box 39">
            <a:extLst>
              <a:ext uri="{FF2B5EF4-FFF2-40B4-BE49-F238E27FC236}">
                <a16:creationId xmlns:a16="http://schemas.microsoft.com/office/drawing/2014/main" id="{5BB3AB30-63BF-3E5D-2D78-CAE3D6DC9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399403" name="Rectangle 43">
            <a:extLst>
              <a:ext uri="{FF2B5EF4-FFF2-40B4-BE49-F238E27FC236}">
                <a16:creationId xmlns:a16="http://schemas.microsoft.com/office/drawing/2014/main" id="{BE97CE95-2F9C-E49D-AC73-A9FF3714870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0" name="Group 44">
            <a:extLst>
              <a:ext uri="{FF2B5EF4-FFF2-40B4-BE49-F238E27FC236}">
                <a16:creationId xmlns:a16="http://schemas.microsoft.com/office/drawing/2014/main" id="{8B3F9787-54E5-B1C1-A46E-9B019292229E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>
              <a:extLst>
                <a:ext uri="{FF2B5EF4-FFF2-40B4-BE49-F238E27FC236}">
                  <a16:creationId xmlns:a16="http://schemas.microsoft.com/office/drawing/2014/main" id="{B631FA10-50BA-276C-3129-A6CD52E7C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>
              <a:extLst>
                <a:ext uri="{FF2B5EF4-FFF2-40B4-BE49-F238E27FC236}">
                  <a16:creationId xmlns:a16="http://schemas.microsoft.com/office/drawing/2014/main" id="{F4848290-C740-B300-4520-D481FAE96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8031" name="Group 47">
            <a:extLst>
              <a:ext uri="{FF2B5EF4-FFF2-40B4-BE49-F238E27FC236}">
                <a16:creationId xmlns:a16="http://schemas.microsoft.com/office/drawing/2014/main" id="{3EAA78BB-5539-2D3F-6327-F6F4FD3538BF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>
              <a:extLst>
                <a:ext uri="{FF2B5EF4-FFF2-40B4-BE49-F238E27FC236}">
                  <a16:creationId xmlns:a16="http://schemas.microsoft.com/office/drawing/2014/main" id="{B54C57B8-A489-8F40-56B8-0E16CF90F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42" name="Group 49">
              <a:extLst>
                <a:ext uri="{FF2B5EF4-FFF2-40B4-BE49-F238E27FC236}">
                  <a16:creationId xmlns:a16="http://schemas.microsoft.com/office/drawing/2014/main" id="{E0386F23-AA3B-0788-CA0D-03839859EC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>
                <a:extLst>
                  <a:ext uri="{FF2B5EF4-FFF2-40B4-BE49-F238E27FC236}">
                    <a16:creationId xmlns:a16="http://schemas.microsoft.com/office/drawing/2014/main" id="{CAFB6D50-56D6-CE43-7F7A-7F770E53F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>
                <a:extLst>
                  <a:ext uri="{FF2B5EF4-FFF2-40B4-BE49-F238E27FC236}">
                    <a16:creationId xmlns:a16="http://schemas.microsoft.com/office/drawing/2014/main" id="{DCE4D084-A6C7-29F3-FA3F-605F72DC3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399418" name="Rectangle 58">
            <a:extLst>
              <a:ext uri="{FF2B5EF4-FFF2-40B4-BE49-F238E27FC236}">
                <a16:creationId xmlns:a16="http://schemas.microsoft.com/office/drawing/2014/main" id="{E21D666E-6B6C-2024-AF5C-352EE4F97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4" name="Group 59">
            <a:extLst>
              <a:ext uri="{FF2B5EF4-FFF2-40B4-BE49-F238E27FC236}">
                <a16:creationId xmlns:a16="http://schemas.microsoft.com/office/drawing/2014/main" id="{8CDD6968-A9A8-D9D5-C288-FE615549A8A3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>
              <a:extLst>
                <a:ext uri="{FF2B5EF4-FFF2-40B4-BE49-F238E27FC236}">
                  <a16:creationId xmlns:a16="http://schemas.microsoft.com/office/drawing/2014/main" id="{65C3B0FB-22E7-352B-ADBC-62031F12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>
              <a:extLst>
                <a:ext uri="{FF2B5EF4-FFF2-40B4-BE49-F238E27FC236}">
                  <a16:creationId xmlns:a16="http://schemas.microsoft.com/office/drawing/2014/main" id="{FAD3244D-F54D-56DF-B54F-C8F2D73727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90A0B028-75F9-BF58-D461-85106CB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18</a:t>
            </a:fld>
            <a:endParaRPr lang="en-US" sz="1200" dirty="0">
              <a:latin typeface="Tahoma" charset="0"/>
            </a:endParaRPr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13E82C9F-7F8E-186F-9B6B-986B8310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52" name="Group 201">
            <a:extLst>
              <a:ext uri="{FF2B5EF4-FFF2-40B4-BE49-F238E27FC236}">
                <a16:creationId xmlns:a16="http://schemas.microsoft.com/office/drawing/2014/main" id="{713E4CA9-1ED3-9A5D-6730-CD6E2D4557F4}"/>
              </a:ext>
            </a:extLst>
          </p:cNvPr>
          <p:cNvGrpSpPr>
            <a:grpSpLocks/>
          </p:cNvGrpSpPr>
          <p:nvPr/>
        </p:nvGrpSpPr>
        <p:grpSpPr bwMode="auto">
          <a:xfrm>
            <a:off x="2067832" y="3040063"/>
            <a:ext cx="698500" cy="355600"/>
            <a:chOff x="4396" y="1245"/>
            <a:chExt cx="672" cy="248"/>
          </a:xfrm>
        </p:grpSpPr>
        <p:sp>
          <p:nvSpPr>
            <p:cNvPr id="53" name="Oval 407">
              <a:extLst>
                <a:ext uri="{FF2B5EF4-FFF2-40B4-BE49-F238E27FC236}">
                  <a16:creationId xmlns:a16="http://schemas.microsoft.com/office/drawing/2014/main" id="{523CA104-D6FA-FD01-5D47-01634FCC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410">
              <a:extLst>
                <a:ext uri="{FF2B5EF4-FFF2-40B4-BE49-F238E27FC236}">
                  <a16:creationId xmlns:a16="http://schemas.microsoft.com/office/drawing/2014/main" id="{06B8EDAA-629F-2A05-E5CC-0B9F5F00A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5" name="Oval 411">
              <a:extLst>
                <a:ext uri="{FF2B5EF4-FFF2-40B4-BE49-F238E27FC236}">
                  <a16:creationId xmlns:a16="http://schemas.microsoft.com/office/drawing/2014/main" id="{9DC349F9-EF38-0113-611E-A67D971B7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205">
              <a:extLst>
                <a:ext uri="{FF2B5EF4-FFF2-40B4-BE49-F238E27FC236}">
                  <a16:creationId xmlns:a16="http://schemas.microsoft.com/office/drawing/2014/main" id="{FF4F77B5-5A94-004D-8E3E-385C54656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59" name="Freeform 206">
                <a:extLst>
                  <a:ext uri="{FF2B5EF4-FFF2-40B4-BE49-F238E27FC236}">
                    <a16:creationId xmlns:a16="http://schemas.microsoft.com/office/drawing/2014/main" id="{55C86D34-4F0A-9116-763F-2FB74793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07">
                <a:extLst>
                  <a:ext uri="{FF2B5EF4-FFF2-40B4-BE49-F238E27FC236}">
                    <a16:creationId xmlns:a16="http://schemas.microsoft.com/office/drawing/2014/main" id="{A2E32712-B367-22F0-E2A1-CD7B27695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" name="Line 208">
              <a:extLst>
                <a:ext uri="{FF2B5EF4-FFF2-40B4-BE49-F238E27FC236}">
                  <a16:creationId xmlns:a16="http://schemas.microsoft.com/office/drawing/2014/main" id="{79035CFF-3112-BBB2-3C04-081EFF43C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9">
              <a:extLst>
                <a:ext uri="{FF2B5EF4-FFF2-40B4-BE49-F238E27FC236}">
                  <a16:creationId xmlns:a16="http://schemas.microsoft.com/office/drawing/2014/main" id="{3B0DB6C0-6744-1ECB-8E7C-9456B2735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37">
            <a:extLst>
              <a:ext uri="{FF2B5EF4-FFF2-40B4-BE49-F238E27FC236}">
                <a16:creationId xmlns:a16="http://schemas.microsoft.com/office/drawing/2014/main" id="{4A9EF0D1-6BFB-3A0D-2B94-5DEFB73D6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63" y="3386947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195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A8BA25-E90F-1B79-E3DF-4F036814A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6A3CBA5-F0D4-C0E4-414C-E76A691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41.74% Correct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21F0C4-C7D4-8C20-8600-0967D9D9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04954"/>
            <a:ext cx="7696200" cy="2116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65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223996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38 students in 2 sections</a:t>
            </a:r>
            <a:br>
              <a:rPr lang="en-US" sz="2400" dirty="0"/>
            </a:br>
            <a:r>
              <a:rPr lang="en-US" sz="2400" dirty="0"/>
              <a:t>24 questions</a:t>
            </a:r>
            <a:br>
              <a:rPr lang="en-US" sz="2400" dirty="0"/>
            </a:br>
            <a:r>
              <a:rPr lang="en-US" sz="2400" dirty="0"/>
              <a:t>54 minutes average submission time</a:t>
            </a:r>
            <a:br>
              <a:rPr lang="en-US" sz="2400" dirty="0"/>
            </a:br>
            <a:r>
              <a:rPr lang="en-US" sz="2400" dirty="0"/>
              <a:t>2.25 minutes per question average</a:t>
            </a:r>
            <a:br>
              <a:rPr lang="en-US" sz="2400" dirty="0"/>
            </a:br>
            <a:r>
              <a:rPr lang="en-US" sz="2400" dirty="0"/>
              <a:t>70% average score (418 out of 600)</a:t>
            </a:r>
            <a:br>
              <a:rPr lang="en-US" sz="2400" dirty="0"/>
            </a:br>
            <a:r>
              <a:rPr lang="en-US" sz="2400" dirty="0"/>
              <a:t>448 out of 600 median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3B78F-08DF-F3DE-DFEA-316B33C2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17508"/>
            <a:ext cx="6553200" cy="40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66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ARP protocol: same LAN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6413" y="1277938"/>
            <a:ext cx="3810000" cy="4648200"/>
          </a:xfrm>
        </p:spPr>
        <p:txBody>
          <a:bodyPr>
            <a:normAutofit fontScale="92500" lnSpcReduction="20000"/>
          </a:bodyPr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wants to send datagram to B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B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not in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ARP table.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broadcasts</a:t>
            </a:r>
            <a:r>
              <a:rPr lang="en-US" sz="2400" dirty="0">
                <a:latin typeface="Gill Sans MT" charset="0"/>
                <a:cs typeface="+mn-cs"/>
              </a:rPr>
              <a:t> ARP query packet, containing B's IP address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destination MAC address = FF-FF-FF-FF-FF-FF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all nodes on LAN receive ARP query 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B receives ARP packet, replies to A with its (B's) MAC address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 sent to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(unicast)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95863" y="1878013"/>
            <a:ext cx="38100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caches (saves) IP-to-MAC address pair in its ARP table until information becomes old (times out)</a:t>
            </a:r>
            <a:r>
              <a:rPr lang="en-US" sz="2000" dirty="0">
                <a:latin typeface="Gill Sans MT" charset="0"/>
                <a:cs typeface="+mn-cs"/>
              </a:rPr>
              <a:t>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soft state: information that times out (goes away) unless refreshed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ARP is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plug-and-play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: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nodes create their ARP tables </a:t>
            </a:r>
            <a:r>
              <a:rPr lang="en-US" sz="2000" i="1" dirty="0">
                <a:latin typeface="Gill Sans MT" charset="0"/>
              </a:rPr>
              <a:t>without intervention from net administrator</a:t>
            </a:r>
          </a:p>
        </p:txBody>
      </p:sp>
      <p:pic>
        <p:nvPicPr>
          <p:cNvPr id="130054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8763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2872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B5AD34-EC75-62B5-48B5-19A532B9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5FD7EAF-2085-218A-7B96-B19A4B71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91.31%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4787B-A301-E49E-73E8-63CF8CAE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199384"/>
            <a:ext cx="7696200" cy="1327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981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BA5E2CB2-5042-4271-A0CE-66FDFD3F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2DBF02C3-F23E-4F57-B00F-5835DD18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C567D1AA-8D61-4802-82CD-91AE0B241B9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DD12655-6BD4-49D7-BAC2-BF8154560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" y="1482725"/>
            <a:ext cx="8575675" cy="4648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 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implementation</a:t>
            </a: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>
                <a:ea typeface="ＭＳ Ｐゴシック" panose="020B0600070205080204" pitchFamily="34" charset="-128"/>
              </a:rPr>
              <a:t> NAT router must: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outgoing datagrams:</a:t>
            </a: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replace</a:t>
            </a:r>
            <a:r>
              <a:rPr lang="en-US" altLang="en-US">
                <a:ea typeface="ＭＳ Ｐゴシック" panose="020B0600070205080204" pitchFamily="34" charset="-128"/>
              </a:rPr>
              <a:t> (source IP address, port #) of every outgoing datagram to (NAT IP address, new port #)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. . . remote clients/servers will respond using (NAT IP address, new port #) as destination addr</a:t>
            </a:r>
            <a:b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</a:br>
            <a:endParaRPr lang="en-US" altLang="en-US" sz="240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remember (in NAT translation table)</a:t>
            </a:r>
            <a:r>
              <a:rPr lang="en-US" altLang="en-US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every (source IP address, port #)  to (NAT IP address, new port #) translation pair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incoming datagrams:</a:t>
            </a: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replace</a:t>
            </a:r>
            <a:r>
              <a:rPr lang="en-US" altLang="en-US">
                <a:ea typeface="ＭＳ Ｐゴシック" panose="020B0600070205080204" pitchFamily="34" charset="-128"/>
              </a:rPr>
              <a:t> (NAT IP address, new port #) in dest fields of every incoming datagram with corresponding (source IP address, port #) stored in NAT table</a:t>
            </a:r>
          </a:p>
          <a:p>
            <a:pPr lvl="1">
              <a:lnSpc>
                <a:spcPct val="8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293518BA-A5C5-4B2E-8FBE-37AEF7FF0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56326" name="Picture 6" descr="underline_base">
            <a:extLst>
              <a:ext uri="{FF2B5EF4-FFF2-40B4-BE49-F238E27FC236}">
                <a16:creationId xmlns:a16="http://schemas.microsoft.com/office/drawing/2014/main" id="{BA9D9A82-D185-4DE5-A2F0-63762CD28E2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F29D92-0C57-CC84-A9B6-04B33D4F5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E446610-88BC-E77D-E382-10C5220C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57.25%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1E601-0F3B-0EE6-9537-7645AEF0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95587"/>
            <a:ext cx="7696200" cy="113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317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282CE5-1541-276C-EBBA-8A0D0BDB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987E5059-A976-9F7C-D3C6-3F540679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E0C33DBD-3BF0-B9E4-48FD-D7FE447D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C567D1AA-8D61-4802-82CD-91AE0B241B9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A46A0F7-9281-022A-D843-4721A39D8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" y="1482725"/>
            <a:ext cx="8575675" cy="4648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 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implementation</a:t>
            </a: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>
                <a:ea typeface="ＭＳ Ｐゴシック" panose="020B0600070205080204" pitchFamily="34" charset="-128"/>
              </a:rPr>
              <a:t> NAT router must: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outgoing datagrams:</a:t>
            </a: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replace</a:t>
            </a:r>
            <a:r>
              <a:rPr lang="en-US" altLang="en-US">
                <a:ea typeface="ＭＳ Ｐゴシック" panose="020B0600070205080204" pitchFamily="34" charset="-128"/>
              </a:rPr>
              <a:t> (source IP address, port #) of every outgoing datagram to (NAT IP address, new port #)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. . . remote clients/servers will respond using (NAT IP address, new port #) as destination addr</a:t>
            </a:r>
            <a:b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</a:br>
            <a:endParaRPr lang="en-US" altLang="en-US" sz="240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remember (in NAT translation table)</a:t>
            </a:r>
            <a:r>
              <a:rPr lang="en-US" altLang="en-US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every (source IP address, port #)  to (NAT IP address, new port #) translation pair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incoming datagrams:</a:t>
            </a: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i="1">
                <a:solidFill>
                  <a:srgbClr val="000099"/>
                </a:solidFill>
                <a:ea typeface="ＭＳ Ｐゴシック" panose="020B0600070205080204" pitchFamily="34" charset="-128"/>
              </a:rPr>
              <a:t>replace</a:t>
            </a:r>
            <a:r>
              <a:rPr lang="en-US" altLang="en-US">
                <a:ea typeface="ＭＳ Ｐゴシック" panose="020B0600070205080204" pitchFamily="34" charset="-128"/>
              </a:rPr>
              <a:t> (NAT IP address, new port #) in dest fields of every incoming datagram with corresponding (source IP address, port #) stored in NAT table</a:t>
            </a:r>
          </a:p>
          <a:p>
            <a:pPr lvl="1">
              <a:lnSpc>
                <a:spcPct val="8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5699A7FC-6293-0CD5-5560-795BBB220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56326" name="Picture 6" descr="underline_base">
            <a:extLst>
              <a:ext uri="{FF2B5EF4-FFF2-40B4-BE49-F238E27FC236}">
                <a16:creationId xmlns:a16="http://schemas.microsoft.com/office/drawing/2014/main" id="{28E5DE44-44A1-313E-A96C-B0D33D950F9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7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7713FFA-41D1-EDCB-B1D3-65A1B3D6F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1FE1B88-D5F3-185A-A0FA-7C922FAB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17.54%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5BCE0-E389-507A-9F9E-8F1CC0EC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70270"/>
            <a:ext cx="7696200" cy="2385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58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1AAAD5-C18C-5A58-7FCB-D8B93A0EF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E60E15-3EF5-56FE-7B87-42EAA4BE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3" y="914400"/>
            <a:ext cx="6832914" cy="5837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4D876-7C97-94B4-1E76-EA9F7143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05807"/>
            <a:ext cx="1752600" cy="609600"/>
          </a:xfrm>
        </p:spPr>
        <p:txBody>
          <a:bodyPr anchor="ctr">
            <a:normAutofit fontScale="90000"/>
          </a:bodyPr>
          <a:lstStyle/>
          <a:p>
            <a:r>
              <a:rPr lang="en-US" sz="2000" dirty="0"/>
              <a:t>NAT Exercise 2</a:t>
            </a:r>
          </a:p>
        </p:txBody>
      </p:sp>
    </p:spTree>
    <p:extLst>
      <p:ext uri="{BB962C8B-B14F-4D97-AF65-F5344CB8AC3E}">
        <p14:creationId xmlns:p14="http://schemas.microsoft.com/office/powerpoint/2010/main" val="268656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7B0FD8-E357-0F27-ACE4-6F783D19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FB76D-5B5A-B059-E341-D0480B06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44" y="685800"/>
            <a:ext cx="5220511" cy="6100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93DD0-42FA-F74B-EF7D-8D64730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05807"/>
            <a:ext cx="1752600" cy="503793"/>
          </a:xfrm>
        </p:spPr>
        <p:txBody>
          <a:bodyPr anchor="ctr">
            <a:normAutofit fontScale="90000"/>
          </a:bodyPr>
          <a:lstStyle/>
          <a:p>
            <a:r>
              <a:rPr lang="en-US" sz="2000" dirty="0"/>
              <a:t>NAT Exercise 3</a:t>
            </a:r>
          </a:p>
        </p:txBody>
      </p:sp>
    </p:spTree>
    <p:extLst>
      <p:ext uri="{BB962C8B-B14F-4D97-AF65-F5344CB8AC3E}">
        <p14:creationId xmlns:p14="http://schemas.microsoft.com/office/powerpoint/2010/main" val="24467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88F875-405E-23F2-DBED-C881CC74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F1152EC-1631-57F3-D770-96A706A1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58.22%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2AF62-F727-4575-A89D-9A2D5E73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95081"/>
            <a:ext cx="7696200" cy="3136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>
            <a:extLst>
              <a:ext uri="{FF2B5EF4-FFF2-40B4-BE49-F238E27FC236}">
                <a16:creationId xmlns:a16="http://schemas.microsoft.com/office/drawing/2014/main" id="{4858F832-2DB8-43BA-8FEE-2C003063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8D9CA03C-A792-4A22-BF4F-3C4A1B88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147E4915-C85A-4ADD-A00F-AAE7152D9C3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6868" name="Picture 13" descr="underline_base">
            <a:extLst>
              <a:ext uri="{FF2B5EF4-FFF2-40B4-BE49-F238E27FC236}">
                <a16:creationId xmlns:a16="http://schemas.microsoft.com/office/drawing/2014/main" id="{A2F0E5CB-7DA0-4A18-A960-E69FD42ABCD4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873125"/>
            <a:ext cx="204946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2">
            <a:extLst>
              <a:ext uri="{FF2B5EF4-FFF2-40B4-BE49-F238E27FC236}">
                <a16:creationId xmlns:a16="http://schemas.microsoft.com/office/drawing/2014/main" id="{C1FDC93C-2D00-4763-BE6D-C40B0430D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195263"/>
            <a:ext cx="7772400" cy="8509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 address</a:t>
            </a:r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00ADDCEC-0D8A-40D3-AF5E-CED32955B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5150" y="1528763"/>
            <a:ext cx="8107363" cy="317182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endParaRPr lang="en-US" sz="3200" dirty="0"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800" dirty="0"/>
              <a:t>subnet portion of address can have arbitrary length, set by network admin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 dirty="0"/>
              <a:t>address format: </a:t>
            </a:r>
            <a:r>
              <a:rPr lang="en-US" sz="2800" dirty="0" err="1">
                <a:solidFill>
                  <a:srgbClr val="CC0000"/>
                </a:solidFill>
              </a:rPr>
              <a:t>a.b.c.d</a:t>
            </a:r>
            <a:r>
              <a:rPr lang="en-US" sz="2800" dirty="0">
                <a:solidFill>
                  <a:srgbClr val="CC0000"/>
                </a:solidFill>
              </a:rPr>
              <a:t>/x</a:t>
            </a:r>
            <a:r>
              <a:rPr lang="en-US" sz="2800" dirty="0"/>
              <a:t>, where x is # bits in subnet portion of address</a:t>
            </a:r>
          </a:p>
        </p:txBody>
      </p:sp>
      <p:sp>
        <p:nvSpPr>
          <p:cNvPr id="36871" name="Text Box 5">
            <a:extLst>
              <a:ext uri="{FF2B5EF4-FFF2-40B4-BE49-F238E27FC236}">
                <a16:creationId xmlns:a16="http://schemas.microsoft.com/office/drawing/2014/main" id="{7E2D199E-0A9D-42F5-BF17-F64B32B98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975" y="4459288"/>
            <a:ext cx="612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10001000  00010111  0001000</a:t>
            </a:r>
            <a:r>
              <a:rPr lang="en-US" altLang="en-US" sz="2400">
                <a:latin typeface="Arial" panose="020B0604020202020204" pitchFamily="34" charset="0"/>
              </a:rPr>
              <a:t>0  00000000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872" name="Text Box 6">
            <a:extLst>
              <a:ext uri="{FF2B5EF4-FFF2-40B4-BE49-F238E27FC236}">
                <a16:creationId xmlns:a16="http://schemas.microsoft.com/office/drawing/2014/main" id="{3BEFE793-49BF-4F9D-87B1-C13220BC6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088" y="3914775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subnet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part</a:t>
            </a:r>
          </a:p>
        </p:txBody>
      </p:sp>
      <p:sp>
        <p:nvSpPr>
          <p:cNvPr id="36873" name="Text Box 7">
            <a:extLst>
              <a:ext uri="{FF2B5EF4-FFF2-40B4-BE49-F238E27FC236}">
                <a16:creationId xmlns:a16="http://schemas.microsoft.com/office/drawing/2014/main" id="{9388F885-4587-4110-90F7-7A5E87462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863" y="3878263"/>
            <a:ext cx="615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host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part</a:t>
            </a:r>
          </a:p>
        </p:txBody>
      </p:sp>
      <p:sp>
        <p:nvSpPr>
          <p:cNvPr id="36874" name="Line 8">
            <a:extLst>
              <a:ext uri="{FF2B5EF4-FFF2-40B4-BE49-F238E27FC236}">
                <a16:creationId xmlns:a16="http://schemas.microsoft.com/office/drawing/2014/main" id="{2CAC3A54-4B36-4821-A716-E09FA4174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2563" y="4224338"/>
            <a:ext cx="1620837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Line 11">
            <a:extLst>
              <a:ext uri="{FF2B5EF4-FFF2-40B4-BE49-F238E27FC236}">
                <a16:creationId xmlns:a16="http://schemas.microsoft.com/office/drawing/2014/main" id="{2BA59414-8AAC-4E28-82A2-4CCFD38CD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3388" y="4213225"/>
            <a:ext cx="595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2">
            <a:extLst>
              <a:ext uri="{FF2B5EF4-FFF2-40B4-BE49-F238E27FC236}">
                <a16:creationId xmlns:a16="http://schemas.microsoft.com/office/drawing/2014/main" id="{AF3555D2-F397-45D7-B2D0-0E004390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5045075"/>
            <a:ext cx="2239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136.23.16.0/23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877" name="Line 14">
            <a:extLst>
              <a:ext uri="{FF2B5EF4-FFF2-40B4-BE49-F238E27FC236}">
                <a16:creationId xmlns:a16="http://schemas.microsoft.com/office/drawing/2014/main" id="{2BDDBB15-4FB9-4512-B2E7-1D47D5D92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3825" y="4214813"/>
            <a:ext cx="1438275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8" name="Line 15">
            <a:extLst>
              <a:ext uri="{FF2B5EF4-FFF2-40B4-BE49-F238E27FC236}">
                <a16:creationId xmlns:a16="http://schemas.microsoft.com/office/drawing/2014/main" id="{997DA608-BEB1-4196-A167-059CA8DCE6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3088" y="4225925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AF39D-A3F1-B291-014E-00105740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3" y="263168"/>
            <a:ext cx="8689162" cy="311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244DD-4D6B-9F9E-7993-215301580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33" y="3581400"/>
            <a:ext cx="8666934" cy="31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576A14-2851-A968-1747-37083F6D7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27973DE-B48E-414D-19D3-E9A83FA4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68.99%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19BD1-FE8E-2F43-3EA2-9E6BA480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14" y="1600200"/>
            <a:ext cx="615777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0519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4D7779-036D-48A6-D57F-394717B4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3D752-EF30-BBC1-0E13-13F09BE2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13" y="201477"/>
            <a:ext cx="6826974" cy="64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% Correct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2D563C-C3A7-7B58-5D4A-6E1F36B6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1109662"/>
          </a:xfrm>
        </p:spPr>
        <p:txBody>
          <a:bodyPr>
            <a:normAutofit/>
          </a:bodyPr>
          <a:lstStyle/>
          <a:p>
            <a:r>
              <a:rPr lang="en-US" dirty="0"/>
              <a:t>192.168.1.x or 192.168.1.0/24	192.168.5.x or 192.168.5.0/30</a:t>
            </a:r>
          </a:p>
          <a:p>
            <a:r>
              <a:rPr lang="en-US" dirty="0"/>
              <a:t>192.168.2.x or 192.168.2.0/24	192.168.6.x or 192.168.6.0/30</a:t>
            </a:r>
          </a:p>
          <a:p>
            <a:r>
              <a:rPr lang="en-US" dirty="0"/>
              <a:t>192.168.3.x or 192.168.3.0/24	192.168.7.x or 192.168.7.0/30</a:t>
            </a:r>
          </a:p>
          <a:p>
            <a:r>
              <a:rPr lang="en-US" dirty="0"/>
              <a:t>192.168.4.x or 192.168.5.0/24	192.168.8.x or 192.168.8.0/30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4FBCC-8379-AF15-4E84-117624CC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541176"/>
            <a:ext cx="5753100" cy="37756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82C29A-BBDA-06B2-5C2C-679C74CF4C38}"/>
              </a:ext>
            </a:extLst>
          </p:cNvPr>
          <p:cNvSpPr txBox="1">
            <a:spLocks/>
          </p:cNvSpPr>
          <p:nvPr/>
        </p:nvSpPr>
        <p:spPr>
          <a:xfrm>
            <a:off x="1143000" y="274638"/>
            <a:ext cx="716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rgbClr val="265A9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b="0" dirty="0"/>
              <a:t>64.41% Correct</a:t>
            </a:r>
          </a:p>
        </p:txBody>
      </p:sp>
    </p:spTree>
    <p:extLst>
      <p:ext uri="{BB962C8B-B14F-4D97-AF65-F5344CB8AC3E}">
        <p14:creationId xmlns:p14="http://schemas.microsoft.com/office/powerpoint/2010/main" val="346219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5">
            <a:extLst>
              <a:ext uri="{FF2B5EF4-FFF2-40B4-BE49-F238E27FC236}">
                <a16:creationId xmlns:a16="http://schemas.microsoft.com/office/drawing/2014/main" id="{6C05EE2F-294E-4D74-AC39-0000FDD1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37891" name="Slide Number Placeholder 6">
            <a:extLst>
              <a:ext uri="{FF2B5EF4-FFF2-40B4-BE49-F238E27FC236}">
                <a16:creationId xmlns:a16="http://schemas.microsoft.com/office/drawing/2014/main" id="{5EC76BA4-3443-4FEB-B3C3-422B4296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9346F2B3-5073-4305-9962-FE595C59F62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7892" name="Rectangle 6">
            <a:extLst>
              <a:ext uri="{FF2B5EF4-FFF2-40B4-BE49-F238E27FC236}">
                <a16:creationId xmlns:a16="http://schemas.microsoft.com/office/drawing/2014/main" id="{5FD0D9F8-3622-4520-B85A-DF4F52AAE1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33500"/>
            <a:ext cx="3695700" cy="4648200"/>
          </a:xfrm>
        </p:spPr>
        <p:txBody>
          <a:bodyPr/>
          <a:lstStyle/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40965" name="Rectangle 60">
            <a:extLst>
              <a:ext uri="{FF2B5EF4-FFF2-40B4-BE49-F238E27FC236}">
                <a16:creationId xmlns:a16="http://schemas.microsoft.com/office/drawing/2014/main" id="{E1D29BFA-9A75-4499-AE4B-C3C73F06A02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15938" y="1535113"/>
            <a:ext cx="38100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>
                <a:cs typeface="+mn-cs"/>
              </a:rPr>
              <a:t>to determine the subnets, remove all routers, creating islands of isolated networks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cs typeface="+mn-cs"/>
              </a:rPr>
              <a:t>each isolated network is called a </a:t>
            </a:r>
            <a:r>
              <a:rPr lang="en-US" i="1" dirty="0">
                <a:solidFill>
                  <a:srgbClr val="CC0000"/>
                </a:solidFill>
                <a:cs typeface="+mn-cs"/>
              </a:rPr>
              <a:t>subnet</a:t>
            </a:r>
          </a:p>
        </p:txBody>
      </p:sp>
      <p:sp>
        <p:nvSpPr>
          <p:cNvPr id="37894" name="Text Box 61">
            <a:extLst>
              <a:ext uri="{FF2B5EF4-FFF2-40B4-BE49-F238E27FC236}">
                <a16:creationId xmlns:a16="http://schemas.microsoft.com/office/drawing/2014/main" id="{105F0CC1-11CB-4BD4-8AFC-DF9C5F2EA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8" y="5781675"/>
            <a:ext cx="250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subnet mask: /24</a:t>
            </a:r>
          </a:p>
        </p:txBody>
      </p:sp>
      <p:sp>
        <p:nvSpPr>
          <p:cNvPr id="40967" name="Rectangle 185">
            <a:extLst>
              <a:ext uri="{FF2B5EF4-FFF2-40B4-BE49-F238E27FC236}">
                <a16:creationId xmlns:a16="http://schemas.microsoft.com/office/drawing/2014/main" id="{3F84F9E4-887E-4B12-B1C6-706F41998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Subnets</a:t>
            </a:r>
          </a:p>
        </p:txBody>
      </p:sp>
      <p:pic>
        <p:nvPicPr>
          <p:cNvPr id="37896" name="Picture 186" descr="underline_base">
            <a:extLst>
              <a:ext uri="{FF2B5EF4-FFF2-40B4-BE49-F238E27FC236}">
                <a16:creationId xmlns:a16="http://schemas.microsoft.com/office/drawing/2014/main" id="{F1351A93-E3EE-44EC-89C7-76A458B00692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855663"/>
            <a:ext cx="201136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7" name="Group 190">
            <a:extLst>
              <a:ext uri="{FF2B5EF4-FFF2-40B4-BE49-F238E27FC236}">
                <a16:creationId xmlns:a16="http://schemas.microsoft.com/office/drawing/2014/main" id="{FD49F44A-1570-4CCE-9F40-30878CACDA8A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908050"/>
            <a:ext cx="4452938" cy="4652963"/>
            <a:chOff x="2752" y="572"/>
            <a:chExt cx="2805" cy="2931"/>
          </a:xfrm>
        </p:grpSpPr>
        <p:sp>
          <p:nvSpPr>
            <p:cNvPr id="37903" name="Text Box 191">
              <a:extLst>
                <a:ext uri="{FF2B5EF4-FFF2-40B4-BE49-F238E27FC236}">
                  <a16:creationId xmlns:a16="http://schemas.microsoft.com/office/drawing/2014/main" id="{A61914FA-1DB0-45CE-8F92-9FB927345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5" y="572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223.1.1.0/24</a:t>
              </a:r>
            </a:p>
          </p:txBody>
        </p:sp>
        <p:sp>
          <p:nvSpPr>
            <p:cNvPr id="37904" name="Text Box 192">
              <a:extLst>
                <a:ext uri="{FF2B5EF4-FFF2-40B4-BE49-F238E27FC236}">
                  <a16:creationId xmlns:a16="http://schemas.microsoft.com/office/drawing/2014/main" id="{9D566E9F-4845-44FC-9A8C-699F57498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" y="725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223.1.2.0/24</a:t>
              </a:r>
            </a:p>
          </p:txBody>
        </p:sp>
        <p:sp>
          <p:nvSpPr>
            <p:cNvPr id="37905" name="Text Box 193">
              <a:extLst>
                <a:ext uri="{FF2B5EF4-FFF2-40B4-BE49-F238E27FC236}">
                  <a16:creationId xmlns:a16="http://schemas.microsoft.com/office/drawing/2014/main" id="{A9B8DF1B-2E55-4F03-A96C-B16E3CCDF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" y="3253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223.1.3.0/24</a:t>
              </a:r>
            </a:p>
          </p:txBody>
        </p:sp>
        <p:sp>
          <p:nvSpPr>
            <p:cNvPr id="37906" name="Rectangle 194">
              <a:extLst>
                <a:ext uri="{FF2B5EF4-FFF2-40B4-BE49-F238E27FC236}">
                  <a16:creationId xmlns:a16="http://schemas.microsoft.com/office/drawing/2014/main" id="{1BB9AB02-FDAF-4A8B-AE7D-41369211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113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07" name="Freeform 195">
              <a:extLst>
                <a:ext uri="{FF2B5EF4-FFF2-40B4-BE49-F238E27FC236}">
                  <a16:creationId xmlns:a16="http://schemas.microsoft.com/office/drawing/2014/main" id="{04F04176-D997-44A8-ACE7-F44A8234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815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8" name="Freeform 196">
              <a:extLst>
                <a:ext uri="{FF2B5EF4-FFF2-40B4-BE49-F238E27FC236}">
                  <a16:creationId xmlns:a16="http://schemas.microsoft.com/office/drawing/2014/main" id="{2E32FA20-542A-449F-9DF8-9673034BC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101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9" name="Freeform 197">
              <a:extLst>
                <a:ext uri="{FF2B5EF4-FFF2-40B4-BE49-F238E27FC236}">
                  <a16:creationId xmlns:a16="http://schemas.microsoft.com/office/drawing/2014/main" id="{D1B161E3-2AB5-4401-8A3A-923911CB5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913"/>
              <a:ext cx="1286" cy="1247"/>
            </a:xfrm>
            <a:custGeom>
              <a:avLst/>
              <a:gdLst>
                <a:gd name="T0" fmla="*/ 587 w 1286"/>
                <a:gd name="T1" fmla="*/ 30 h 1247"/>
                <a:gd name="T2" fmla="*/ 509 w 1286"/>
                <a:gd name="T3" fmla="*/ 618 h 1247"/>
                <a:gd name="T4" fmla="*/ 77 w 1286"/>
                <a:gd name="T5" fmla="*/ 909 h 1247"/>
                <a:gd name="T6" fmla="*/ 47 w 1286"/>
                <a:gd name="T7" fmla="*/ 1095 h 1247"/>
                <a:gd name="T8" fmla="*/ 140 w 1286"/>
                <a:gd name="T9" fmla="*/ 1224 h 1247"/>
                <a:gd name="T10" fmla="*/ 461 w 1286"/>
                <a:gd name="T11" fmla="*/ 1209 h 1247"/>
                <a:gd name="T12" fmla="*/ 692 w 1286"/>
                <a:gd name="T13" fmla="*/ 1209 h 1247"/>
                <a:gd name="T14" fmla="*/ 1190 w 1286"/>
                <a:gd name="T15" fmla="*/ 1227 h 1247"/>
                <a:gd name="T16" fmla="*/ 1271 w 1286"/>
                <a:gd name="T17" fmla="*/ 1089 h 1247"/>
                <a:gd name="T18" fmla="*/ 1139 w 1286"/>
                <a:gd name="T19" fmla="*/ 741 h 1247"/>
                <a:gd name="T20" fmla="*/ 800 w 1286"/>
                <a:gd name="T21" fmla="*/ 627 h 1247"/>
                <a:gd name="T22" fmla="*/ 749 w 1286"/>
                <a:gd name="T23" fmla="*/ 42 h 1247"/>
                <a:gd name="T24" fmla="*/ 587 w 1286"/>
                <a:gd name="T25" fmla="*/ 30 h 12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6"/>
                <a:gd name="T40" fmla="*/ 0 h 1247"/>
                <a:gd name="T41" fmla="*/ 1286 w 1286"/>
                <a:gd name="T42" fmla="*/ 1247 h 124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6" h="1247">
                  <a:moveTo>
                    <a:pt x="587" y="30"/>
                  </a:moveTo>
                  <a:cubicBezTo>
                    <a:pt x="473" y="60"/>
                    <a:pt x="601" y="475"/>
                    <a:pt x="509" y="618"/>
                  </a:cubicBezTo>
                  <a:cubicBezTo>
                    <a:pt x="424" y="765"/>
                    <a:pt x="154" y="830"/>
                    <a:pt x="77" y="909"/>
                  </a:cubicBezTo>
                  <a:cubicBezTo>
                    <a:pt x="0" y="988"/>
                    <a:pt x="37" y="1043"/>
                    <a:pt x="47" y="1095"/>
                  </a:cubicBezTo>
                  <a:cubicBezTo>
                    <a:pt x="57" y="1147"/>
                    <a:pt x="71" y="1205"/>
                    <a:pt x="140" y="1224"/>
                  </a:cubicBezTo>
                  <a:cubicBezTo>
                    <a:pt x="209" y="1243"/>
                    <a:pt x="369" y="1212"/>
                    <a:pt x="461" y="1209"/>
                  </a:cubicBezTo>
                  <a:cubicBezTo>
                    <a:pt x="553" y="1206"/>
                    <a:pt x="571" y="1206"/>
                    <a:pt x="692" y="1209"/>
                  </a:cubicBezTo>
                  <a:cubicBezTo>
                    <a:pt x="813" y="1212"/>
                    <a:pt x="1094" y="1247"/>
                    <a:pt x="1190" y="1227"/>
                  </a:cubicBezTo>
                  <a:cubicBezTo>
                    <a:pt x="1286" y="1207"/>
                    <a:pt x="1279" y="1170"/>
                    <a:pt x="1271" y="1089"/>
                  </a:cubicBezTo>
                  <a:cubicBezTo>
                    <a:pt x="1263" y="1008"/>
                    <a:pt x="1217" y="818"/>
                    <a:pt x="1139" y="741"/>
                  </a:cubicBezTo>
                  <a:cubicBezTo>
                    <a:pt x="1061" y="664"/>
                    <a:pt x="865" y="743"/>
                    <a:pt x="800" y="627"/>
                  </a:cubicBezTo>
                  <a:cubicBezTo>
                    <a:pt x="735" y="511"/>
                    <a:pt x="785" y="142"/>
                    <a:pt x="749" y="42"/>
                  </a:cubicBezTo>
                  <a:cubicBezTo>
                    <a:pt x="695" y="15"/>
                    <a:pt x="701" y="0"/>
                    <a:pt x="587" y="3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Line 198">
              <a:extLst>
                <a:ext uri="{FF2B5EF4-FFF2-40B4-BE49-F238E27FC236}">
                  <a16:creationId xmlns:a16="http://schemas.microsoft.com/office/drawing/2014/main" id="{E8C8999D-B8E6-456D-BA8E-0454C8F3E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144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1" name="Line 200">
              <a:extLst>
                <a:ext uri="{FF2B5EF4-FFF2-40B4-BE49-F238E27FC236}">
                  <a16:creationId xmlns:a16="http://schemas.microsoft.com/office/drawing/2014/main" id="{7D5D4FE0-E973-41AF-8E49-18A0A4263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0" y="1550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2" name="Line 201">
              <a:extLst>
                <a:ext uri="{FF2B5EF4-FFF2-40B4-BE49-F238E27FC236}">
                  <a16:creationId xmlns:a16="http://schemas.microsoft.com/office/drawing/2014/main" id="{C35955A1-213E-415A-B4A0-D22F6E3A8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6" y="1945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Text Box 203">
              <a:extLst>
                <a:ext uri="{FF2B5EF4-FFF2-40B4-BE49-F238E27FC236}">
                  <a16:creationId xmlns:a16="http://schemas.microsoft.com/office/drawing/2014/main" id="{C2A8B26E-DBBB-4C24-9667-417CAB5E7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" y="93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223.1.1.1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14" name="Text Box 204">
              <a:extLst>
                <a:ext uri="{FF2B5EF4-FFF2-40B4-BE49-F238E27FC236}">
                  <a16:creationId xmlns:a16="http://schemas.microsoft.com/office/drawing/2014/main" id="{9506B1B8-190A-41E8-8DCE-10858A021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1963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223.1.1.3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15" name="Text Box 205">
              <a:extLst>
                <a:ext uri="{FF2B5EF4-FFF2-40B4-BE49-F238E27FC236}">
                  <a16:creationId xmlns:a16="http://schemas.microsoft.com/office/drawing/2014/main" id="{672D1835-52E8-48C5-A2B7-5380FD37C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" y="148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223.1.1.4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16" name="Text Box 207">
              <a:extLst>
                <a:ext uri="{FF2B5EF4-FFF2-40B4-BE49-F238E27FC236}">
                  <a16:creationId xmlns:a16="http://schemas.microsoft.com/office/drawing/2014/main" id="{11CD0023-2632-4E91-B38A-D1B79A16C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148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223.1.2.9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17" name="Line 209">
              <a:extLst>
                <a:ext uri="{FF2B5EF4-FFF2-40B4-BE49-F238E27FC236}">
                  <a16:creationId xmlns:a16="http://schemas.microsoft.com/office/drawing/2014/main" id="{E6FE78EE-9C27-40F2-8664-D36061430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1246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8" name="Line 210">
              <a:extLst>
                <a:ext uri="{FF2B5EF4-FFF2-40B4-BE49-F238E27FC236}">
                  <a16:creationId xmlns:a16="http://schemas.microsoft.com/office/drawing/2014/main" id="{4F986498-4720-4F24-9447-3FDA2A7CB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2047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9" name="Line 213">
              <a:extLst>
                <a:ext uri="{FF2B5EF4-FFF2-40B4-BE49-F238E27FC236}">
                  <a16:creationId xmlns:a16="http://schemas.microsoft.com/office/drawing/2014/main" id="{6BA8C3CF-A32E-43F3-8B2B-931B24EA9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2" y="2696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0" name="Line 214">
              <a:extLst>
                <a:ext uri="{FF2B5EF4-FFF2-40B4-BE49-F238E27FC236}">
                  <a16:creationId xmlns:a16="http://schemas.microsoft.com/office/drawing/2014/main" id="{12C5802C-CDE9-4392-9844-CA909C9E7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23" y="2699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Text Box 215">
              <a:extLst>
                <a:ext uri="{FF2B5EF4-FFF2-40B4-BE49-F238E27FC236}">
                  <a16:creationId xmlns:a16="http://schemas.microsoft.com/office/drawing/2014/main" id="{307376BB-5616-455B-B0C8-67C4C6589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262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223.1.3.2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22" name="Text Box 216">
              <a:extLst>
                <a:ext uri="{FF2B5EF4-FFF2-40B4-BE49-F238E27FC236}">
                  <a16:creationId xmlns:a16="http://schemas.microsoft.com/office/drawing/2014/main" id="{637A109E-6926-43AA-BF67-C69091673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" y="268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223.1.3.1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grpSp>
          <p:nvGrpSpPr>
            <p:cNvPr id="37923" name="Group 217">
              <a:extLst>
                <a:ext uri="{FF2B5EF4-FFF2-40B4-BE49-F238E27FC236}">
                  <a16:creationId xmlns:a16="http://schemas.microsoft.com/office/drawing/2014/main" id="{9EDB871D-9A4C-4B7F-9BC9-E44F723A5B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5" y="956"/>
              <a:ext cx="404" cy="352"/>
              <a:chOff x="-44" y="1473"/>
              <a:chExt cx="981" cy="1105"/>
            </a:xfrm>
          </p:grpSpPr>
          <p:pic>
            <p:nvPicPr>
              <p:cNvPr id="37962" name="Picture 218" descr="desktop_computer_stylized_medium">
                <a:extLst>
                  <a:ext uri="{FF2B5EF4-FFF2-40B4-BE49-F238E27FC236}">
                    <a16:creationId xmlns:a16="http://schemas.microsoft.com/office/drawing/2014/main" id="{FC32920E-FB94-40E2-BCCC-C35374B87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63" name="Freeform 219">
                <a:extLst>
                  <a:ext uri="{FF2B5EF4-FFF2-40B4-BE49-F238E27FC236}">
                    <a16:creationId xmlns:a16="http://schemas.microsoft.com/office/drawing/2014/main" id="{72068433-E0A8-4592-8777-A02168FED5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4" name="Group 220">
              <a:extLst>
                <a:ext uri="{FF2B5EF4-FFF2-40B4-BE49-F238E27FC236}">
                  <a16:creationId xmlns:a16="http://schemas.microsoft.com/office/drawing/2014/main" id="{7AA8F0C4-1081-4326-A21E-7F32A6C22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2" y="1340"/>
              <a:ext cx="404" cy="352"/>
              <a:chOff x="-44" y="1473"/>
              <a:chExt cx="981" cy="1105"/>
            </a:xfrm>
          </p:grpSpPr>
          <p:pic>
            <p:nvPicPr>
              <p:cNvPr id="37960" name="Picture 221" descr="desktop_computer_stylized_medium">
                <a:extLst>
                  <a:ext uri="{FF2B5EF4-FFF2-40B4-BE49-F238E27FC236}">
                    <a16:creationId xmlns:a16="http://schemas.microsoft.com/office/drawing/2014/main" id="{F8975BF3-231C-4B2F-94EC-FCD1D4DB85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61" name="Freeform 222">
                <a:extLst>
                  <a:ext uri="{FF2B5EF4-FFF2-40B4-BE49-F238E27FC236}">
                    <a16:creationId xmlns:a16="http://schemas.microsoft.com/office/drawing/2014/main" id="{D9C91032-8C2B-48FC-A9A3-E16B91B770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5" name="Group 223">
              <a:extLst>
                <a:ext uri="{FF2B5EF4-FFF2-40B4-BE49-F238E27FC236}">
                  <a16:creationId xmlns:a16="http://schemas.microsoft.com/office/drawing/2014/main" id="{35D423DB-8968-4576-B7C1-3FFAE9A96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724"/>
              <a:ext cx="404" cy="352"/>
              <a:chOff x="-44" y="1473"/>
              <a:chExt cx="981" cy="1105"/>
            </a:xfrm>
          </p:grpSpPr>
          <p:pic>
            <p:nvPicPr>
              <p:cNvPr id="37958" name="Picture 224" descr="desktop_computer_stylized_medium">
                <a:extLst>
                  <a:ext uri="{FF2B5EF4-FFF2-40B4-BE49-F238E27FC236}">
                    <a16:creationId xmlns:a16="http://schemas.microsoft.com/office/drawing/2014/main" id="{44F3A7B9-FEE6-4BEB-9525-3ED9F043C4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59" name="Freeform 225">
                <a:extLst>
                  <a:ext uri="{FF2B5EF4-FFF2-40B4-BE49-F238E27FC236}">
                    <a16:creationId xmlns:a16="http://schemas.microsoft.com/office/drawing/2014/main" id="{D893F955-B26F-4FEF-AA95-0B49774567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6" name="Group 226">
              <a:extLst>
                <a:ext uri="{FF2B5EF4-FFF2-40B4-BE49-F238E27FC236}">
                  <a16:creationId xmlns:a16="http://schemas.microsoft.com/office/drawing/2014/main" id="{43E732FA-ED84-47E5-B57D-6F578729FB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06" y="1062"/>
              <a:ext cx="404" cy="352"/>
              <a:chOff x="-44" y="1473"/>
              <a:chExt cx="981" cy="1105"/>
            </a:xfrm>
          </p:grpSpPr>
          <p:pic>
            <p:nvPicPr>
              <p:cNvPr id="37956" name="Picture 227" descr="desktop_computer_stylized_medium">
                <a:extLst>
                  <a:ext uri="{FF2B5EF4-FFF2-40B4-BE49-F238E27FC236}">
                    <a16:creationId xmlns:a16="http://schemas.microsoft.com/office/drawing/2014/main" id="{A2B361FF-3464-4040-B6BC-E1714D622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57" name="Freeform 228">
                <a:extLst>
                  <a:ext uri="{FF2B5EF4-FFF2-40B4-BE49-F238E27FC236}">
                    <a16:creationId xmlns:a16="http://schemas.microsoft.com/office/drawing/2014/main" id="{B0120A23-82CD-460D-9E6C-78F473CCE0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7" name="Group 229">
              <a:extLst>
                <a:ext uri="{FF2B5EF4-FFF2-40B4-BE49-F238E27FC236}">
                  <a16:creationId xmlns:a16="http://schemas.microsoft.com/office/drawing/2014/main" id="{FEFCF9A6-4D63-4E7C-B844-5062B5BC436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53" y="1868"/>
              <a:ext cx="404" cy="352"/>
              <a:chOff x="-44" y="1473"/>
              <a:chExt cx="981" cy="1105"/>
            </a:xfrm>
          </p:grpSpPr>
          <p:pic>
            <p:nvPicPr>
              <p:cNvPr id="37954" name="Picture 230" descr="desktop_computer_stylized_medium">
                <a:extLst>
                  <a:ext uri="{FF2B5EF4-FFF2-40B4-BE49-F238E27FC236}">
                    <a16:creationId xmlns:a16="http://schemas.microsoft.com/office/drawing/2014/main" id="{EB932A1C-15DC-46D9-931C-2EFC711F4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55" name="Freeform 231">
                <a:extLst>
                  <a:ext uri="{FF2B5EF4-FFF2-40B4-BE49-F238E27FC236}">
                    <a16:creationId xmlns:a16="http://schemas.microsoft.com/office/drawing/2014/main" id="{7744D36C-C282-4BEA-9FBC-3312365FDE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8" name="Group 232">
              <a:extLst>
                <a:ext uri="{FF2B5EF4-FFF2-40B4-BE49-F238E27FC236}">
                  <a16:creationId xmlns:a16="http://schemas.microsoft.com/office/drawing/2014/main" id="{F22B82F5-8880-47F3-9003-651135887A7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92" y="2828"/>
              <a:ext cx="404" cy="352"/>
              <a:chOff x="-44" y="1473"/>
              <a:chExt cx="981" cy="1105"/>
            </a:xfrm>
          </p:grpSpPr>
          <p:pic>
            <p:nvPicPr>
              <p:cNvPr id="37952" name="Picture 233" descr="desktop_computer_stylized_medium">
                <a:extLst>
                  <a:ext uri="{FF2B5EF4-FFF2-40B4-BE49-F238E27FC236}">
                    <a16:creationId xmlns:a16="http://schemas.microsoft.com/office/drawing/2014/main" id="{6E961DA1-8B6D-40A2-9447-0951476E3D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53" name="Freeform 234">
                <a:extLst>
                  <a:ext uri="{FF2B5EF4-FFF2-40B4-BE49-F238E27FC236}">
                    <a16:creationId xmlns:a16="http://schemas.microsoft.com/office/drawing/2014/main" id="{45CB9A4C-E4A1-4730-9D17-A959BAE8DE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29" name="Group 235">
              <a:extLst>
                <a:ext uri="{FF2B5EF4-FFF2-40B4-BE49-F238E27FC236}">
                  <a16:creationId xmlns:a16="http://schemas.microsoft.com/office/drawing/2014/main" id="{D87ABFDA-0DB1-499B-B48D-15D81B4FDA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59" y="2854"/>
              <a:ext cx="404" cy="352"/>
              <a:chOff x="-44" y="1473"/>
              <a:chExt cx="981" cy="1105"/>
            </a:xfrm>
          </p:grpSpPr>
          <p:pic>
            <p:nvPicPr>
              <p:cNvPr id="37950" name="Picture 236" descr="desktop_computer_stylized_medium">
                <a:extLst>
                  <a:ext uri="{FF2B5EF4-FFF2-40B4-BE49-F238E27FC236}">
                    <a16:creationId xmlns:a16="http://schemas.microsoft.com/office/drawing/2014/main" id="{D8C51CD8-0647-4B82-8FFC-5FE3F673A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51" name="Freeform 237">
                <a:extLst>
                  <a:ext uri="{FF2B5EF4-FFF2-40B4-BE49-F238E27FC236}">
                    <a16:creationId xmlns:a16="http://schemas.microsoft.com/office/drawing/2014/main" id="{2104315F-CA92-4F88-B1AD-D06891E10C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30" name="Group 238">
              <a:extLst>
                <a:ext uri="{FF2B5EF4-FFF2-40B4-BE49-F238E27FC236}">
                  <a16:creationId xmlns:a16="http://schemas.microsoft.com/office/drawing/2014/main" id="{AF4BCEE2-E91E-421C-987A-DCA09F9400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1653"/>
              <a:ext cx="440" cy="224"/>
              <a:chOff x="4396" y="1245"/>
              <a:chExt cx="672" cy="248"/>
            </a:xfrm>
          </p:grpSpPr>
          <p:sp>
            <p:nvSpPr>
              <p:cNvPr id="37942" name="Oval 407">
                <a:extLst>
                  <a:ext uri="{FF2B5EF4-FFF2-40B4-BE49-F238E27FC236}">
                    <a16:creationId xmlns:a16="http://schemas.microsoft.com/office/drawing/2014/main" id="{2B84A71D-2982-4AB0-B5FD-6495E2A5D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43" name="Rectangle 410">
                <a:extLst>
                  <a:ext uri="{FF2B5EF4-FFF2-40B4-BE49-F238E27FC236}">
                    <a16:creationId xmlns:a16="http://schemas.microsoft.com/office/drawing/2014/main" id="{EF2B12A9-5224-4350-AF08-E9588331B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44" name="Oval 411">
                <a:extLst>
                  <a:ext uri="{FF2B5EF4-FFF2-40B4-BE49-F238E27FC236}">
                    <a16:creationId xmlns:a16="http://schemas.microsoft.com/office/drawing/2014/main" id="{F6900A75-2ECD-4A07-8781-EBC005D87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945" name="Group 242">
                <a:extLst>
                  <a:ext uri="{FF2B5EF4-FFF2-40B4-BE49-F238E27FC236}">
                    <a16:creationId xmlns:a16="http://schemas.microsoft.com/office/drawing/2014/main" id="{52B8497B-FA10-44CA-B3F6-7AE6F77AAD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37948" name="Freeform 243">
                  <a:extLst>
                    <a:ext uri="{FF2B5EF4-FFF2-40B4-BE49-F238E27FC236}">
                      <a16:creationId xmlns:a16="http://schemas.microsoft.com/office/drawing/2014/main" id="{FCDB9403-82E0-4255-8796-AA1A1E9F2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9" name="Freeform 244">
                  <a:extLst>
                    <a:ext uri="{FF2B5EF4-FFF2-40B4-BE49-F238E27FC236}">
                      <a16:creationId xmlns:a16="http://schemas.microsoft.com/office/drawing/2014/main" id="{5163594E-8F23-48CE-A2ED-426D06E6F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6" name="Line 245">
                <a:extLst>
                  <a:ext uri="{FF2B5EF4-FFF2-40B4-BE49-F238E27FC236}">
                    <a16:creationId xmlns:a16="http://schemas.microsoft.com/office/drawing/2014/main" id="{F79BAF6D-34C5-4CF7-A765-93E3B0BA6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Line 246">
                <a:extLst>
                  <a:ext uri="{FF2B5EF4-FFF2-40B4-BE49-F238E27FC236}">
                    <a16:creationId xmlns:a16="http://schemas.microsoft.com/office/drawing/2014/main" id="{C46F54D0-8FD4-4038-A17F-AA4C40BC6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1" name="Group 247">
              <a:extLst>
                <a:ext uri="{FF2B5EF4-FFF2-40B4-BE49-F238E27FC236}">
                  <a16:creationId xmlns:a16="http://schemas.microsoft.com/office/drawing/2014/main" id="{B223278C-B763-4451-BB41-477FBEB71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5" y="2223"/>
              <a:ext cx="634" cy="361"/>
              <a:chOff x="4758" y="3508"/>
              <a:chExt cx="634" cy="361"/>
            </a:xfrm>
          </p:grpSpPr>
          <p:sp>
            <p:nvSpPr>
              <p:cNvPr id="37940" name="Text Box 248">
                <a:extLst>
                  <a:ext uri="{FF2B5EF4-FFF2-40B4-BE49-F238E27FC236}">
                    <a16:creationId xmlns:a16="http://schemas.microsoft.com/office/drawing/2014/main" id="{13460440-04D5-405B-AF67-9D2869CACA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4" y="3508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subnet</a:t>
                </a:r>
              </a:p>
            </p:txBody>
          </p:sp>
          <p:sp>
            <p:nvSpPr>
              <p:cNvPr id="37941" name="Line 249">
                <a:extLst>
                  <a:ext uri="{FF2B5EF4-FFF2-40B4-BE49-F238E27FC236}">
                    <a16:creationId xmlns:a16="http://schemas.microsoft.com/office/drawing/2014/main" id="{01250578-2BE9-467D-8FFA-6835BE516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58" y="3677"/>
                <a:ext cx="108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32" name="Rectangle 250">
              <a:extLst>
                <a:ext uri="{FF2B5EF4-FFF2-40B4-BE49-F238E27FC236}">
                  <a16:creationId xmlns:a16="http://schemas.microsoft.com/office/drawing/2014/main" id="{D20A859F-4236-4A19-BFAB-8D219D019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363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33" name="Text Box 251">
              <a:extLst>
                <a:ext uri="{FF2B5EF4-FFF2-40B4-BE49-F238E27FC236}">
                  <a16:creationId xmlns:a16="http://schemas.microsoft.com/office/drawing/2014/main" id="{A3263F8C-FA5B-4936-91FC-D271CCC25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" y="134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223.1.1.2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34" name="Rectangle 252">
              <a:extLst>
                <a:ext uri="{FF2B5EF4-FFF2-40B4-BE49-F238E27FC236}">
                  <a16:creationId xmlns:a16="http://schemas.microsoft.com/office/drawing/2014/main" id="{A840F63B-1495-4520-A319-C4A7DA989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354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35" name="Rectangle 253">
              <a:extLst>
                <a:ext uri="{FF2B5EF4-FFF2-40B4-BE49-F238E27FC236}">
                  <a16:creationId xmlns:a16="http://schemas.microsoft.com/office/drawing/2014/main" id="{025C5859-1353-454A-B632-13FD5B20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" y="1858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36" name="Rectangle 254">
              <a:extLst>
                <a:ext uri="{FF2B5EF4-FFF2-40B4-BE49-F238E27FC236}">
                  <a16:creationId xmlns:a16="http://schemas.microsoft.com/office/drawing/2014/main" id="{5A04B778-CF51-44DC-8C3B-2B2DFE369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975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37" name="Text Box 255">
              <a:extLst>
                <a:ext uri="{FF2B5EF4-FFF2-40B4-BE49-F238E27FC236}">
                  <a16:creationId xmlns:a16="http://schemas.microsoft.com/office/drawing/2014/main" id="{F9E05522-8527-40E1-8195-3CC7CDF56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1951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223.1.3.27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38" name="Text Box 256">
              <a:extLst>
                <a:ext uri="{FF2B5EF4-FFF2-40B4-BE49-F238E27FC236}">
                  <a16:creationId xmlns:a16="http://schemas.microsoft.com/office/drawing/2014/main" id="{F9EA348E-5950-4FAD-962F-2CB7748B2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" y="181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223.1.2.2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37939" name="Text Box 257">
              <a:extLst>
                <a:ext uri="{FF2B5EF4-FFF2-40B4-BE49-F238E27FC236}">
                  <a16:creationId xmlns:a16="http://schemas.microsoft.com/office/drawing/2014/main" id="{07CC53EC-CA24-46E4-81BB-A88CE549A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9" y="13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223.1.2.1</a:t>
              </a:r>
              <a:endParaRPr lang="en-US" altLang="en-US" sz="1800">
                <a:latin typeface="Comic Sans MS" panose="030F0702030302020204" pitchFamily="66" charset="0"/>
              </a:endParaRPr>
            </a:p>
          </p:txBody>
        </p:sp>
      </p:grpSp>
      <p:sp>
        <p:nvSpPr>
          <p:cNvPr id="37898" name="Line 147">
            <a:extLst>
              <a:ext uri="{FF2B5EF4-FFF2-40B4-BE49-F238E27FC236}">
                <a16:creationId xmlns:a16="http://schemas.microsoft.com/office/drawing/2014/main" id="{04C6C6CC-8091-4421-9EBF-3BAF9309A0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662238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151">
            <a:extLst>
              <a:ext uri="{FF2B5EF4-FFF2-40B4-BE49-F238E27FC236}">
                <a16:creationId xmlns:a16="http://schemas.microsoft.com/office/drawing/2014/main" id="{0F58A9CF-C0A0-45B1-A95D-9DF60C46A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56">
            <a:extLst>
              <a:ext uri="{FF2B5EF4-FFF2-40B4-BE49-F238E27FC236}">
                <a16:creationId xmlns:a16="http://schemas.microsoft.com/office/drawing/2014/main" id="{415E3D64-E84F-4F4E-9FE2-E0B41DCE3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Text Box 193">
            <a:extLst>
              <a:ext uri="{FF2B5EF4-FFF2-40B4-BE49-F238E27FC236}">
                <a16:creationId xmlns:a16="http://schemas.microsoft.com/office/drawing/2014/main" id="{4A1536A5-E65E-4292-BAA4-B2819347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5089525"/>
            <a:ext cx="167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223.1.3.0/24</a:t>
            </a:r>
          </a:p>
        </p:txBody>
      </p:sp>
      <p:sp>
        <p:nvSpPr>
          <p:cNvPr id="37902" name="Text Box 193">
            <a:extLst>
              <a:ext uri="{FF2B5EF4-FFF2-40B4-BE49-F238E27FC236}">
                <a16:creationId xmlns:a16="http://schemas.microsoft.com/office/drawing/2014/main" id="{5FC13F42-524F-42AC-B56E-ECC2126DC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5507038"/>
            <a:ext cx="18938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223.1.3.0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255.255.255.0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5">
            <a:extLst>
              <a:ext uri="{FF2B5EF4-FFF2-40B4-BE49-F238E27FC236}">
                <a16:creationId xmlns:a16="http://schemas.microsoft.com/office/drawing/2014/main" id="{FBA35E54-BC28-4E68-9DCB-BA962CE2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38915" name="Slide Number Placeholder 6">
            <a:extLst>
              <a:ext uri="{FF2B5EF4-FFF2-40B4-BE49-F238E27FC236}">
                <a16:creationId xmlns:a16="http://schemas.microsoft.com/office/drawing/2014/main" id="{795CFF95-8E15-40BD-B6CC-7ECEB8B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1667B5BA-AC3D-4F58-9C01-9FA6AB66D77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8916" name="Freeform 2">
            <a:extLst>
              <a:ext uri="{FF2B5EF4-FFF2-40B4-BE49-F238E27FC236}">
                <a16:creationId xmlns:a16="http://schemas.microsoft.com/office/drawing/2014/main" id="{C97BDAE2-E0E3-4106-85F9-175618E90884}"/>
              </a:ext>
            </a:extLst>
          </p:cNvPr>
          <p:cNvSpPr>
            <a:spLocks/>
          </p:cNvSpPr>
          <p:nvPr/>
        </p:nvSpPr>
        <p:spPr bwMode="auto">
          <a:xfrm>
            <a:off x="6115050" y="2819400"/>
            <a:ext cx="1268413" cy="1463675"/>
          </a:xfrm>
          <a:custGeom>
            <a:avLst/>
            <a:gdLst>
              <a:gd name="T0" fmla="*/ 2147483646 w 799"/>
              <a:gd name="T1" fmla="*/ 2147483646 h 922"/>
              <a:gd name="T2" fmla="*/ 2147483646 w 799"/>
              <a:gd name="T3" fmla="*/ 2147483646 h 922"/>
              <a:gd name="T4" fmla="*/ 2147483646 w 799"/>
              <a:gd name="T5" fmla="*/ 2147483646 h 922"/>
              <a:gd name="T6" fmla="*/ 2147483646 w 799"/>
              <a:gd name="T7" fmla="*/ 2147483646 h 922"/>
              <a:gd name="T8" fmla="*/ 2147483646 w 799"/>
              <a:gd name="T9" fmla="*/ 2147483646 h 922"/>
              <a:gd name="T10" fmla="*/ 2147483646 w 799"/>
              <a:gd name="T11" fmla="*/ 0 h 922"/>
              <a:gd name="T12" fmla="*/ 2147483646 w 799"/>
              <a:gd name="T13" fmla="*/ 2147483646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Freeform 3">
            <a:extLst>
              <a:ext uri="{FF2B5EF4-FFF2-40B4-BE49-F238E27FC236}">
                <a16:creationId xmlns:a16="http://schemas.microsoft.com/office/drawing/2014/main" id="{5036ED08-6C77-4D67-A921-7AE04A097EDB}"/>
              </a:ext>
            </a:extLst>
          </p:cNvPr>
          <p:cNvSpPr>
            <a:spLocks/>
          </p:cNvSpPr>
          <p:nvPr/>
        </p:nvSpPr>
        <p:spPr bwMode="auto">
          <a:xfrm>
            <a:off x="4819650" y="4330700"/>
            <a:ext cx="2257425" cy="327025"/>
          </a:xfrm>
          <a:custGeom>
            <a:avLst/>
            <a:gdLst>
              <a:gd name="T0" fmla="*/ 2147483646 w 1422"/>
              <a:gd name="T1" fmla="*/ 2147483646 h 206"/>
              <a:gd name="T2" fmla="*/ 2147483646 w 1422"/>
              <a:gd name="T3" fmla="*/ 2147483646 h 206"/>
              <a:gd name="T4" fmla="*/ 2147483646 w 1422"/>
              <a:gd name="T5" fmla="*/ 2147483646 h 206"/>
              <a:gd name="T6" fmla="*/ 2147483646 w 1422"/>
              <a:gd name="T7" fmla="*/ 2147483646 h 206"/>
              <a:gd name="T8" fmla="*/ 2147483646 w 1422"/>
              <a:gd name="T9" fmla="*/ 2147483646 h 206"/>
              <a:gd name="T10" fmla="*/ 2147483646 w 1422"/>
              <a:gd name="T11" fmla="*/ 2147483646 h 206"/>
              <a:gd name="T12" fmla="*/ 2147483646 w 1422"/>
              <a:gd name="T13" fmla="*/ 2147483646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Freeform 4">
            <a:extLst>
              <a:ext uri="{FF2B5EF4-FFF2-40B4-BE49-F238E27FC236}">
                <a16:creationId xmlns:a16="http://schemas.microsoft.com/office/drawing/2014/main" id="{0959ABF7-31E2-45AC-957E-DB983EE379FC}"/>
              </a:ext>
            </a:extLst>
          </p:cNvPr>
          <p:cNvSpPr>
            <a:spLocks/>
          </p:cNvSpPr>
          <p:nvPr/>
        </p:nvSpPr>
        <p:spPr bwMode="auto">
          <a:xfrm>
            <a:off x="4562475" y="2743200"/>
            <a:ext cx="1158875" cy="1547813"/>
          </a:xfrm>
          <a:custGeom>
            <a:avLst/>
            <a:gdLst>
              <a:gd name="T0" fmla="*/ 2147483646 w 730"/>
              <a:gd name="T1" fmla="*/ 2147483646 h 975"/>
              <a:gd name="T2" fmla="*/ 2147483646 w 730"/>
              <a:gd name="T3" fmla="*/ 2147483646 h 975"/>
              <a:gd name="T4" fmla="*/ 2147483646 w 730"/>
              <a:gd name="T5" fmla="*/ 2147483646 h 975"/>
              <a:gd name="T6" fmla="*/ 2147483646 w 730"/>
              <a:gd name="T7" fmla="*/ 2147483646 h 975"/>
              <a:gd name="T8" fmla="*/ 2147483646 w 730"/>
              <a:gd name="T9" fmla="*/ 2147483646 h 975"/>
              <a:gd name="T10" fmla="*/ 0 w 730"/>
              <a:gd name="T11" fmla="*/ 2147483646 h 975"/>
              <a:gd name="T12" fmla="*/ 2147483646 w 730"/>
              <a:gd name="T13" fmla="*/ 2147483646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Freeform 5">
            <a:extLst>
              <a:ext uri="{FF2B5EF4-FFF2-40B4-BE49-F238E27FC236}">
                <a16:creationId xmlns:a16="http://schemas.microsoft.com/office/drawing/2014/main" id="{FAF98B24-F4BF-48DA-8394-5D30D3261844}"/>
              </a:ext>
            </a:extLst>
          </p:cNvPr>
          <p:cNvSpPr>
            <a:spLocks/>
          </p:cNvSpPr>
          <p:nvPr/>
        </p:nvSpPr>
        <p:spPr bwMode="auto">
          <a:xfrm rot="5265760">
            <a:off x="5276851" y="506412"/>
            <a:ext cx="1612900" cy="216217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Rectangle 7">
            <a:extLst>
              <a:ext uri="{FF2B5EF4-FFF2-40B4-BE49-F238E27FC236}">
                <a16:creationId xmlns:a16="http://schemas.microsoft.com/office/drawing/2014/main" id="{68120EED-7F1E-4D23-89B0-414A0188B63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2613" y="1336675"/>
            <a:ext cx="36957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how many?</a:t>
            </a:r>
          </a:p>
        </p:txBody>
      </p:sp>
      <p:sp>
        <p:nvSpPr>
          <p:cNvPr id="38921" name="Line 10">
            <a:extLst>
              <a:ext uri="{FF2B5EF4-FFF2-40B4-BE49-F238E27FC236}">
                <a16:creationId xmlns:a16="http://schemas.microsoft.com/office/drawing/2014/main" id="{4EEB3369-257A-4073-928C-4B7930F86B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27825" y="1401763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Line 11">
            <a:extLst>
              <a:ext uri="{FF2B5EF4-FFF2-40B4-BE49-F238E27FC236}">
                <a16:creationId xmlns:a16="http://schemas.microsoft.com/office/drawing/2014/main" id="{873C4F3A-2531-4A87-A81B-894817E833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7638" y="1347788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14">
            <a:extLst>
              <a:ext uri="{FF2B5EF4-FFF2-40B4-BE49-F238E27FC236}">
                <a16:creationId xmlns:a16="http://schemas.microsoft.com/office/drawing/2014/main" id="{FD900317-9844-4CD0-A5A7-3EADDB747B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6288" y="1790700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 Box 15">
            <a:extLst>
              <a:ext uri="{FF2B5EF4-FFF2-40B4-BE49-F238E27FC236}">
                <a16:creationId xmlns:a16="http://schemas.microsoft.com/office/drawing/2014/main" id="{4BC2D0DC-45D1-4AED-852D-0938A144C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8" y="13462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223.1.1.1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25" name="Rectangle 16">
            <a:extLst>
              <a:ext uri="{FF2B5EF4-FFF2-40B4-BE49-F238E27FC236}">
                <a16:creationId xmlns:a16="http://schemas.microsoft.com/office/drawing/2014/main" id="{1FA7B292-FF53-440D-9468-1E851C1C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2052638"/>
            <a:ext cx="309562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8926" name="Text Box 17">
            <a:extLst>
              <a:ext uri="{FF2B5EF4-FFF2-40B4-BE49-F238E27FC236}">
                <a16:creationId xmlns:a16="http://schemas.microsoft.com/office/drawing/2014/main" id="{BAD2B6EC-0720-478E-99DE-3168CDA85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1954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223.1.1.3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27" name="Text Box 18">
            <a:extLst>
              <a:ext uri="{FF2B5EF4-FFF2-40B4-BE49-F238E27FC236}">
                <a16:creationId xmlns:a16="http://schemas.microsoft.com/office/drawing/2014/main" id="{3B493523-9BE5-420E-AD73-1C10237DB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963" y="13509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223.1.1.4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28" name="Freeform 19">
            <a:extLst>
              <a:ext uri="{FF2B5EF4-FFF2-40B4-BE49-F238E27FC236}">
                <a16:creationId xmlns:a16="http://schemas.microsoft.com/office/drawing/2014/main" id="{47AA175C-EC5A-41EA-8974-3F56B5A655BC}"/>
              </a:ext>
            </a:extLst>
          </p:cNvPr>
          <p:cNvSpPr>
            <a:spLocks/>
          </p:cNvSpPr>
          <p:nvPr/>
        </p:nvSpPr>
        <p:spPr bwMode="auto">
          <a:xfrm>
            <a:off x="3622675" y="4437063"/>
            <a:ext cx="1539875" cy="1658937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Line 34">
            <a:extLst>
              <a:ext uri="{FF2B5EF4-FFF2-40B4-BE49-F238E27FC236}">
                <a16:creationId xmlns:a16="http://schemas.microsoft.com/office/drawing/2014/main" id="{9CB45489-23E1-4EAD-AEA8-B10E8ED14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4667250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36">
            <a:extLst>
              <a:ext uri="{FF2B5EF4-FFF2-40B4-BE49-F238E27FC236}">
                <a16:creationId xmlns:a16="http://schemas.microsoft.com/office/drawing/2014/main" id="{5ABDB895-D77A-421D-8DDE-EE26B361B5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70325" y="5387975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Line 37">
            <a:extLst>
              <a:ext uri="{FF2B5EF4-FFF2-40B4-BE49-F238E27FC236}">
                <a16:creationId xmlns:a16="http://schemas.microsoft.com/office/drawing/2014/main" id="{663B425F-B486-437A-981C-C78756D775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5688" y="537368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Text Box 40">
            <a:extLst>
              <a:ext uri="{FF2B5EF4-FFF2-40B4-BE49-F238E27FC236}">
                <a16:creationId xmlns:a16="http://schemas.microsoft.com/office/drawing/2014/main" id="{3E5E6AB6-02BE-49D7-9D02-86C09572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0" y="52609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223.1.2.2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33" name="Text Box 41">
            <a:extLst>
              <a:ext uri="{FF2B5EF4-FFF2-40B4-BE49-F238E27FC236}">
                <a16:creationId xmlns:a16="http://schemas.microsoft.com/office/drawing/2014/main" id="{B571087D-EE06-470D-AC14-A2BC88BAA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5256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223.1.2.1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34" name="Rectangle 42">
            <a:extLst>
              <a:ext uri="{FF2B5EF4-FFF2-40B4-BE49-F238E27FC236}">
                <a16:creationId xmlns:a16="http://schemas.microsoft.com/office/drawing/2014/main" id="{4638EF51-859C-46B1-B852-510854B09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4767263"/>
            <a:ext cx="128587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8935" name="Text Box 43">
            <a:extLst>
              <a:ext uri="{FF2B5EF4-FFF2-40B4-BE49-F238E27FC236}">
                <a16:creationId xmlns:a16="http://schemas.microsoft.com/office/drawing/2014/main" id="{97E5AF9E-CA34-41E0-9F89-0AC1F08F2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75" y="4706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223.1.2.6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36" name="Freeform 45">
            <a:extLst>
              <a:ext uri="{FF2B5EF4-FFF2-40B4-BE49-F238E27FC236}">
                <a16:creationId xmlns:a16="http://schemas.microsoft.com/office/drawing/2014/main" id="{4FD6EA29-6A75-4EEC-AD38-6D88655AB63D}"/>
              </a:ext>
            </a:extLst>
          </p:cNvPr>
          <p:cNvSpPr>
            <a:spLocks/>
          </p:cNvSpPr>
          <p:nvPr/>
        </p:nvSpPr>
        <p:spPr bwMode="auto">
          <a:xfrm>
            <a:off x="6640513" y="4416425"/>
            <a:ext cx="1539875" cy="1670050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Line 60">
            <a:extLst>
              <a:ext uri="{FF2B5EF4-FFF2-40B4-BE49-F238E27FC236}">
                <a16:creationId xmlns:a16="http://schemas.microsoft.com/office/drawing/2014/main" id="{DFFAD37E-D7AC-4219-9750-BF460AF92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275" y="4686300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Line 62">
            <a:extLst>
              <a:ext uri="{FF2B5EF4-FFF2-40B4-BE49-F238E27FC236}">
                <a16:creationId xmlns:a16="http://schemas.microsoft.com/office/drawing/2014/main" id="{FA1841B2-0737-4083-8867-12346BEF47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99275" y="5407025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Line 63">
            <a:extLst>
              <a:ext uri="{FF2B5EF4-FFF2-40B4-BE49-F238E27FC236}">
                <a16:creationId xmlns:a16="http://schemas.microsoft.com/office/drawing/2014/main" id="{0F44B3E5-181C-464F-9A41-83CA8083F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4638" y="539273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Text Box 66">
            <a:extLst>
              <a:ext uri="{FF2B5EF4-FFF2-40B4-BE49-F238E27FC236}">
                <a16:creationId xmlns:a16="http://schemas.microsoft.com/office/drawing/2014/main" id="{478BF596-74B3-49B6-A22B-51F2898EA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52800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223.1.3.2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41" name="Text Box 67">
            <a:extLst>
              <a:ext uri="{FF2B5EF4-FFF2-40B4-BE49-F238E27FC236}">
                <a16:creationId xmlns:a16="http://schemas.microsoft.com/office/drawing/2014/main" id="{8ECC3BFD-B41D-4EDB-9D58-ABA38140F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52752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223.1.3.1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42" name="Rectangle 68">
            <a:extLst>
              <a:ext uri="{FF2B5EF4-FFF2-40B4-BE49-F238E27FC236}">
                <a16:creationId xmlns:a16="http://schemas.microsoft.com/office/drawing/2014/main" id="{6E413D3C-D879-48AC-8D52-071F3444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8" y="4786313"/>
            <a:ext cx="128587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8943" name="Text Box 69">
            <a:extLst>
              <a:ext uri="{FF2B5EF4-FFF2-40B4-BE49-F238E27FC236}">
                <a16:creationId xmlns:a16="http://schemas.microsoft.com/office/drawing/2014/main" id="{ABDE7EA1-2F76-435C-BED8-4D583FFAD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4751388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223.1.3.27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44" name="Line 84">
            <a:extLst>
              <a:ext uri="{FF2B5EF4-FFF2-40B4-BE49-F238E27FC236}">
                <a16:creationId xmlns:a16="http://schemas.microsoft.com/office/drawing/2014/main" id="{94A4BCFC-144B-44D1-B782-5D8066A895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8700" y="1306513"/>
            <a:ext cx="3175" cy="265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Text Box 86">
            <a:extLst>
              <a:ext uri="{FF2B5EF4-FFF2-40B4-BE49-F238E27FC236}">
                <a16:creationId xmlns:a16="http://schemas.microsoft.com/office/drawing/2014/main" id="{B8BCBAF9-50A1-4DA7-904E-FB927D723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8163" y="557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223.1.1.2</a:t>
            </a:r>
            <a:endParaRPr lang="en-US" altLang="en-US" sz="1600">
              <a:latin typeface="Comic Sans MS" panose="030F0702030302020204" pitchFamily="66" charset="0"/>
            </a:endParaRPr>
          </a:p>
        </p:txBody>
      </p:sp>
      <p:sp>
        <p:nvSpPr>
          <p:cNvPr id="38946" name="Line 87">
            <a:extLst>
              <a:ext uri="{FF2B5EF4-FFF2-40B4-BE49-F238E27FC236}">
                <a16:creationId xmlns:a16="http://schemas.microsoft.com/office/drawing/2014/main" id="{135BF66A-FFF4-40DD-BD75-C707836A2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050" y="2762250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88">
            <a:extLst>
              <a:ext uri="{FF2B5EF4-FFF2-40B4-BE49-F238E27FC236}">
                <a16:creationId xmlns:a16="http://schemas.microsoft.com/office/drawing/2014/main" id="{EA89814D-EAEB-4BBB-959A-7501A0CC37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5525" y="2743200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89">
            <a:extLst>
              <a:ext uri="{FF2B5EF4-FFF2-40B4-BE49-F238E27FC236}">
                <a16:creationId xmlns:a16="http://schemas.microsoft.com/office/drawing/2014/main" id="{157B8E36-9249-4C8C-87B2-F2CDA6AFC3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1550" y="4505325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Text Box 90">
            <a:extLst>
              <a:ext uri="{FF2B5EF4-FFF2-40B4-BE49-F238E27FC236}">
                <a16:creationId xmlns:a16="http://schemas.microsoft.com/office/drawing/2014/main" id="{3D87C301-4D77-4D15-A65E-47D4A027E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00" y="26558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223.1.7.0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50" name="Text Box 91">
            <a:extLst>
              <a:ext uri="{FF2B5EF4-FFF2-40B4-BE49-F238E27FC236}">
                <a16:creationId xmlns:a16="http://schemas.microsoft.com/office/drawing/2014/main" id="{423A27ED-7633-4ABB-89A7-804919A3D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225" y="39417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223.1.7.1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51" name="Text Box 92">
            <a:extLst>
              <a:ext uri="{FF2B5EF4-FFF2-40B4-BE49-F238E27FC236}">
                <a16:creationId xmlns:a16="http://schemas.microsoft.com/office/drawing/2014/main" id="{D0B44E24-3E39-4A0B-85B4-E0F6AEF51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4198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223.1.8.0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52" name="Text Box 93">
            <a:extLst>
              <a:ext uri="{FF2B5EF4-FFF2-40B4-BE49-F238E27FC236}">
                <a16:creationId xmlns:a16="http://schemas.microsoft.com/office/drawing/2014/main" id="{CEF818C2-D651-4E1F-87E2-81C1DCC9E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4198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223.1.8.1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53" name="Text Box 94">
            <a:extLst>
              <a:ext uri="{FF2B5EF4-FFF2-40B4-BE49-F238E27FC236}">
                <a16:creationId xmlns:a16="http://schemas.microsoft.com/office/drawing/2014/main" id="{E51D4C81-962E-400F-B93A-701EC54D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5" y="39036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223.1.9.1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38954" name="Text Box 95">
            <a:extLst>
              <a:ext uri="{FF2B5EF4-FFF2-40B4-BE49-F238E27FC236}">
                <a16:creationId xmlns:a16="http://schemas.microsoft.com/office/drawing/2014/main" id="{E036EEAC-76D8-4DAB-87D9-95F415D3D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2665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223.1.9.2</a:t>
            </a: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42031" name="Rectangle 98">
            <a:extLst>
              <a:ext uri="{FF2B5EF4-FFF2-40B4-BE49-F238E27FC236}">
                <a16:creationId xmlns:a16="http://schemas.microsoft.com/office/drawing/2014/main" id="{0D7EBCD7-940A-48CB-8E2E-80C79E943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Subnets</a:t>
            </a:r>
          </a:p>
        </p:txBody>
      </p:sp>
      <p:pic>
        <p:nvPicPr>
          <p:cNvPr id="38956" name="Picture 99" descr="underline_base">
            <a:extLst>
              <a:ext uri="{FF2B5EF4-FFF2-40B4-BE49-F238E27FC236}">
                <a16:creationId xmlns:a16="http://schemas.microsoft.com/office/drawing/2014/main" id="{77023E5F-A725-481C-80C2-04724D900BEE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855663"/>
            <a:ext cx="201136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57" name="Group 100">
            <a:extLst>
              <a:ext uri="{FF2B5EF4-FFF2-40B4-BE49-F238E27FC236}">
                <a16:creationId xmlns:a16="http://schemas.microsoft.com/office/drawing/2014/main" id="{AEAB7BA7-8C0E-4B1C-B660-3BD9F09A02C0}"/>
              </a:ext>
            </a:extLst>
          </p:cNvPr>
          <p:cNvGrpSpPr>
            <a:grpSpLocks/>
          </p:cNvGrpSpPr>
          <p:nvPr/>
        </p:nvGrpSpPr>
        <p:grpSpPr bwMode="auto">
          <a:xfrm>
            <a:off x="5545138" y="2379663"/>
            <a:ext cx="742950" cy="388937"/>
            <a:chOff x="4396" y="1245"/>
            <a:chExt cx="672" cy="248"/>
          </a:xfrm>
        </p:grpSpPr>
        <p:sp>
          <p:nvSpPr>
            <p:cNvPr id="38998" name="Oval 407">
              <a:extLst>
                <a:ext uri="{FF2B5EF4-FFF2-40B4-BE49-F238E27FC236}">
                  <a16:creationId xmlns:a16="http://schemas.microsoft.com/office/drawing/2014/main" id="{0680FA24-897A-4391-9A58-2AB1F875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99" name="Rectangle 410">
              <a:extLst>
                <a:ext uri="{FF2B5EF4-FFF2-40B4-BE49-F238E27FC236}">
                  <a16:creationId xmlns:a16="http://schemas.microsoft.com/office/drawing/2014/main" id="{C1A81050-A23B-45A9-868D-C329274F4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9000" name="Oval 411">
              <a:extLst>
                <a:ext uri="{FF2B5EF4-FFF2-40B4-BE49-F238E27FC236}">
                  <a16:creationId xmlns:a16="http://schemas.microsoft.com/office/drawing/2014/main" id="{A4553486-B918-4613-AD62-2A7652E0F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9001" name="Group 104">
              <a:extLst>
                <a:ext uri="{FF2B5EF4-FFF2-40B4-BE49-F238E27FC236}">
                  <a16:creationId xmlns:a16="http://schemas.microsoft.com/office/drawing/2014/main" id="{2A74B731-CA91-4B0B-A25E-AFE312771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39004" name="Freeform 105">
                <a:extLst>
                  <a:ext uri="{FF2B5EF4-FFF2-40B4-BE49-F238E27FC236}">
                    <a16:creationId xmlns:a16="http://schemas.microsoft.com/office/drawing/2014/main" id="{A8B27003-F572-4A79-A0BC-154AAFD7E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05" name="Freeform 106">
                <a:extLst>
                  <a:ext uri="{FF2B5EF4-FFF2-40B4-BE49-F238E27FC236}">
                    <a16:creationId xmlns:a16="http://schemas.microsoft.com/office/drawing/2014/main" id="{A0789342-6DC0-46B9-B167-1543F69FE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002" name="Line 107">
              <a:extLst>
                <a:ext uri="{FF2B5EF4-FFF2-40B4-BE49-F238E27FC236}">
                  <a16:creationId xmlns:a16="http://schemas.microsoft.com/office/drawing/2014/main" id="{7AB9D8F7-110D-4B24-8C05-DB3F96580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03" name="Line 108">
              <a:extLst>
                <a:ext uri="{FF2B5EF4-FFF2-40B4-BE49-F238E27FC236}">
                  <a16:creationId xmlns:a16="http://schemas.microsoft.com/office/drawing/2014/main" id="{85BE3AE8-F6C8-4028-A2EF-812710CBB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58" name="Group 109">
            <a:extLst>
              <a:ext uri="{FF2B5EF4-FFF2-40B4-BE49-F238E27FC236}">
                <a16:creationId xmlns:a16="http://schemas.microsoft.com/office/drawing/2014/main" id="{5111F6D7-F2C9-4E2E-81D5-043AEF9F6738}"/>
              </a:ext>
            </a:extLst>
          </p:cNvPr>
          <p:cNvGrpSpPr>
            <a:grpSpLocks/>
          </p:cNvGrpSpPr>
          <p:nvPr/>
        </p:nvGrpSpPr>
        <p:grpSpPr bwMode="auto">
          <a:xfrm>
            <a:off x="7080250" y="4271963"/>
            <a:ext cx="742950" cy="388937"/>
            <a:chOff x="4396" y="1245"/>
            <a:chExt cx="672" cy="248"/>
          </a:xfrm>
        </p:grpSpPr>
        <p:sp>
          <p:nvSpPr>
            <p:cNvPr id="38990" name="Oval 407">
              <a:extLst>
                <a:ext uri="{FF2B5EF4-FFF2-40B4-BE49-F238E27FC236}">
                  <a16:creationId xmlns:a16="http://schemas.microsoft.com/office/drawing/2014/main" id="{20514D3B-FC83-4A0F-89D4-6FE99C1A2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91" name="Rectangle 410">
              <a:extLst>
                <a:ext uri="{FF2B5EF4-FFF2-40B4-BE49-F238E27FC236}">
                  <a16:creationId xmlns:a16="http://schemas.microsoft.com/office/drawing/2014/main" id="{22672C80-E363-4BCE-BCE7-2124B246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92" name="Oval 411">
              <a:extLst>
                <a:ext uri="{FF2B5EF4-FFF2-40B4-BE49-F238E27FC236}">
                  <a16:creationId xmlns:a16="http://schemas.microsoft.com/office/drawing/2014/main" id="{FAECE928-DCE9-4EC1-8100-C17E7035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8993" name="Group 113">
              <a:extLst>
                <a:ext uri="{FF2B5EF4-FFF2-40B4-BE49-F238E27FC236}">
                  <a16:creationId xmlns:a16="http://schemas.microsoft.com/office/drawing/2014/main" id="{5B3D0A05-AF42-4C5B-84F7-D940576D2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38996" name="Freeform 114">
                <a:extLst>
                  <a:ext uri="{FF2B5EF4-FFF2-40B4-BE49-F238E27FC236}">
                    <a16:creationId xmlns:a16="http://schemas.microsoft.com/office/drawing/2014/main" id="{8B5039D3-C70F-44BB-A9EE-B1DAB7215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97" name="Freeform 115">
                <a:extLst>
                  <a:ext uri="{FF2B5EF4-FFF2-40B4-BE49-F238E27FC236}">
                    <a16:creationId xmlns:a16="http://schemas.microsoft.com/office/drawing/2014/main" id="{AB8DFC29-293A-4E1A-AC4E-8F9363DA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94" name="Line 116">
              <a:extLst>
                <a:ext uri="{FF2B5EF4-FFF2-40B4-BE49-F238E27FC236}">
                  <a16:creationId xmlns:a16="http://schemas.microsoft.com/office/drawing/2014/main" id="{D271B587-AA28-48E3-BACE-7497CE5F9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95" name="Line 117">
              <a:extLst>
                <a:ext uri="{FF2B5EF4-FFF2-40B4-BE49-F238E27FC236}">
                  <a16:creationId xmlns:a16="http://schemas.microsoft.com/office/drawing/2014/main" id="{72F221E7-953D-4994-9928-ECA682B256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59" name="Group 118">
            <a:extLst>
              <a:ext uri="{FF2B5EF4-FFF2-40B4-BE49-F238E27FC236}">
                <a16:creationId xmlns:a16="http://schemas.microsoft.com/office/drawing/2014/main" id="{22299C50-F443-45CC-AAA5-A5CD588E01DB}"/>
              </a:ext>
            </a:extLst>
          </p:cNvPr>
          <p:cNvGrpSpPr>
            <a:grpSpLocks/>
          </p:cNvGrpSpPr>
          <p:nvPr/>
        </p:nvGrpSpPr>
        <p:grpSpPr bwMode="auto">
          <a:xfrm>
            <a:off x="4087813" y="4279900"/>
            <a:ext cx="742950" cy="388938"/>
            <a:chOff x="4396" y="1245"/>
            <a:chExt cx="672" cy="248"/>
          </a:xfrm>
        </p:grpSpPr>
        <p:sp>
          <p:nvSpPr>
            <p:cNvPr id="38982" name="Oval 407">
              <a:extLst>
                <a:ext uri="{FF2B5EF4-FFF2-40B4-BE49-F238E27FC236}">
                  <a16:creationId xmlns:a16="http://schemas.microsoft.com/office/drawing/2014/main" id="{6066552B-009C-4F29-92F1-796916B9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83" name="Rectangle 410">
              <a:extLst>
                <a:ext uri="{FF2B5EF4-FFF2-40B4-BE49-F238E27FC236}">
                  <a16:creationId xmlns:a16="http://schemas.microsoft.com/office/drawing/2014/main" id="{7855D9B7-3F2A-4B34-B046-10E59BCEC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84" name="Oval 411">
              <a:extLst>
                <a:ext uri="{FF2B5EF4-FFF2-40B4-BE49-F238E27FC236}">
                  <a16:creationId xmlns:a16="http://schemas.microsoft.com/office/drawing/2014/main" id="{679867CE-F802-4053-B3E0-9ECC46DD5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8985" name="Group 122">
              <a:extLst>
                <a:ext uri="{FF2B5EF4-FFF2-40B4-BE49-F238E27FC236}">
                  <a16:creationId xmlns:a16="http://schemas.microsoft.com/office/drawing/2014/main" id="{DDCD4700-D3F4-4920-87FF-06488C33C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38988" name="Freeform 123">
                <a:extLst>
                  <a:ext uri="{FF2B5EF4-FFF2-40B4-BE49-F238E27FC236}">
                    <a16:creationId xmlns:a16="http://schemas.microsoft.com/office/drawing/2014/main" id="{1A16AB23-1677-4E9F-A235-3AF2CA268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89" name="Freeform 124">
                <a:extLst>
                  <a:ext uri="{FF2B5EF4-FFF2-40B4-BE49-F238E27FC236}">
                    <a16:creationId xmlns:a16="http://schemas.microsoft.com/office/drawing/2014/main" id="{AB3EDBA5-CBFB-4FC1-8745-6A3937F92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86" name="Line 125">
              <a:extLst>
                <a:ext uri="{FF2B5EF4-FFF2-40B4-BE49-F238E27FC236}">
                  <a16:creationId xmlns:a16="http://schemas.microsoft.com/office/drawing/2014/main" id="{6A30BF9D-5BDE-43A8-968B-FCB7049CB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87" name="Line 126">
              <a:extLst>
                <a:ext uri="{FF2B5EF4-FFF2-40B4-BE49-F238E27FC236}">
                  <a16:creationId xmlns:a16="http://schemas.microsoft.com/office/drawing/2014/main" id="{5E189085-4B20-4E29-A67D-0A257604E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60" name="Group 127">
            <a:extLst>
              <a:ext uri="{FF2B5EF4-FFF2-40B4-BE49-F238E27FC236}">
                <a16:creationId xmlns:a16="http://schemas.microsoft.com/office/drawing/2014/main" id="{E6F0A1ED-868B-454E-8C1D-47F3B632E98F}"/>
              </a:ext>
            </a:extLst>
          </p:cNvPr>
          <p:cNvGrpSpPr>
            <a:grpSpLocks/>
          </p:cNvGrpSpPr>
          <p:nvPr/>
        </p:nvGrpSpPr>
        <p:grpSpPr bwMode="auto">
          <a:xfrm>
            <a:off x="6315075" y="881063"/>
            <a:ext cx="641350" cy="558800"/>
            <a:chOff x="-44" y="1473"/>
            <a:chExt cx="981" cy="1105"/>
          </a:xfrm>
        </p:grpSpPr>
        <p:pic>
          <p:nvPicPr>
            <p:cNvPr id="38980" name="Picture 128" descr="desktop_computer_stylized_medium">
              <a:extLst>
                <a:ext uri="{FF2B5EF4-FFF2-40B4-BE49-F238E27FC236}">
                  <a16:creationId xmlns:a16="http://schemas.microsoft.com/office/drawing/2014/main" id="{C13404BA-C66A-47D6-AD83-1818CF1BD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81" name="Freeform 129">
              <a:extLst>
                <a:ext uri="{FF2B5EF4-FFF2-40B4-BE49-F238E27FC236}">
                  <a16:creationId xmlns:a16="http://schemas.microsoft.com/office/drawing/2014/main" id="{631072F5-2419-4AB7-8EB0-3D59FE44D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1" name="Group 130">
            <a:extLst>
              <a:ext uri="{FF2B5EF4-FFF2-40B4-BE49-F238E27FC236}">
                <a16:creationId xmlns:a16="http://schemas.microsoft.com/office/drawing/2014/main" id="{AC43863D-2D97-49B7-AD41-6A0384F222BB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898525"/>
            <a:ext cx="641350" cy="558800"/>
            <a:chOff x="-44" y="1473"/>
            <a:chExt cx="981" cy="1105"/>
          </a:xfrm>
        </p:grpSpPr>
        <p:pic>
          <p:nvPicPr>
            <p:cNvPr id="38978" name="Picture 131" descr="desktop_computer_stylized_medium">
              <a:extLst>
                <a:ext uri="{FF2B5EF4-FFF2-40B4-BE49-F238E27FC236}">
                  <a16:creationId xmlns:a16="http://schemas.microsoft.com/office/drawing/2014/main" id="{39AD41FA-A0F1-4DD9-BF9B-CD9F3D59E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9" name="Freeform 132">
              <a:extLst>
                <a:ext uri="{FF2B5EF4-FFF2-40B4-BE49-F238E27FC236}">
                  <a16:creationId xmlns:a16="http://schemas.microsoft.com/office/drawing/2014/main" id="{16C5AE4C-C1C7-4D86-9D9C-546271CCB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2" name="Group 133">
            <a:extLst>
              <a:ext uri="{FF2B5EF4-FFF2-40B4-BE49-F238E27FC236}">
                <a16:creationId xmlns:a16="http://schemas.microsoft.com/office/drawing/2014/main" id="{99730800-F886-4D0C-8FC7-CBE9D72392FB}"/>
              </a:ext>
            </a:extLst>
          </p:cNvPr>
          <p:cNvGrpSpPr>
            <a:grpSpLocks/>
          </p:cNvGrpSpPr>
          <p:nvPr/>
        </p:nvGrpSpPr>
        <p:grpSpPr bwMode="auto">
          <a:xfrm>
            <a:off x="5749925" y="849313"/>
            <a:ext cx="641350" cy="558800"/>
            <a:chOff x="-44" y="1473"/>
            <a:chExt cx="981" cy="1105"/>
          </a:xfrm>
        </p:grpSpPr>
        <p:pic>
          <p:nvPicPr>
            <p:cNvPr id="38976" name="Picture 134" descr="desktop_computer_stylized_medium">
              <a:extLst>
                <a:ext uri="{FF2B5EF4-FFF2-40B4-BE49-F238E27FC236}">
                  <a16:creationId xmlns:a16="http://schemas.microsoft.com/office/drawing/2014/main" id="{BFB6BA16-728D-4722-A79D-A204EEA21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7" name="Freeform 135">
              <a:extLst>
                <a:ext uri="{FF2B5EF4-FFF2-40B4-BE49-F238E27FC236}">
                  <a16:creationId xmlns:a16="http://schemas.microsoft.com/office/drawing/2014/main" id="{1D873CBD-89CA-460D-B575-E69265989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3" name="Group 136">
            <a:extLst>
              <a:ext uri="{FF2B5EF4-FFF2-40B4-BE49-F238E27FC236}">
                <a16:creationId xmlns:a16="http://schemas.microsoft.com/office/drawing/2014/main" id="{70B2C9DA-5309-4458-AA8B-A64FB5B49954}"/>
              </a:ext>
            </a:extLst>
          </p:cNvPr>
          <p:cNvGrpSpPr>
            <a:grpSpLocks/>
          </p:cNvGrpSpPr>
          <p:nvPr/>
        </p:nvGrpSpPr>
        <p:grpSpPr bwMode="auto">
          <a:xfrm>
            <a:off x="7473950" y="5551488"/>
            <a:ext cx="641350" cy="558800"/>
            <a:chOff x="-44" y="1473"/>
            <a:chExt cx="981" cy="1105"/>
          </a:xfrm>
        </p:grpSpPr>
        <p:pic>
          <p:nvPicPr>
            <p:cNvPr id="38974" name="Picture 137" descr="desktop_computer_stylized_medium">
              <a:extLst>
                <a:ext uri="{FF2B5EF4-FFF2-40B4-BE49-F238E27FC236}">
                  <a16:creationId xmlns:a16="http://schemas.microsoft.com/office/drawing/2014/main" id="{992A8C38-506E-4C59-9775-9C6154C13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5" name="Freeform 138">
              <a:extLst>
                <a:ext uri="{FF2B5EF4-FFF2-40B4-BE49-F238E27FC236}">
                  <a16:creationId xmlns:a16="http://schemas.microsoft.com/office/drawing/2014/main" id="{F984016B-7AD4-4BE2-95FB-D81E17D0F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4" name="Group 139">
            <a:extLst>
              <a:ext uri="{FF2B5EF4-FFF2-40B4-BE49-F238E27FC236}">
                <a16:creationId xmlns:a16="http://schemas.microsoft.com/office/drawing/2014/main" id="{FDEE48C4-1082-41D6-9320-9649A786ED37}"/>
              </a:ext>
            </a:extLst>
          </p:cNvPr>
          <p:cNvGrpSpPr>
            <a:grpSpLocks/>
          </p:cNvGrpSpPr>
          <p:nvPr/>
        </p:nvGrpSpPr>
        <p:grpSpPr bwMode="auto">
          <a:xfrm>
            <a:off x="6523038" y="5514975"/>
            <a:ext cx="641350" cy="558800"/>
            <a:chOff x="-44" y="1473"/>
            <a:chExt cx="981" cy="1105"/>
          </a:xfrm>
        </p:grpSpPr>
        <p:pic>
          <p:nvPicPr>
            <p:cNvPr id="38972" name="Picture 140" descr="desktop_computer_stylized_medium">
              <a:extLst>
                <a:ext uri="{FF2B5EF4-FFF2-40B4-BE49-F238E27FC236}">
                  <a16:creationId xmlns:a16="http://schemas.microsoft.com/office/drawing/2014/main" id="{3ED95180-9FE9-4819-8F4A-F1F0B315C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3" name="Freeform 141">
              <a:extLst>
                <a:ext uri="{FF2B5EF4-FFF2-40B4-BE49-F238E27FC236}">
                  <a16:creationId xmlns:a16="http://schemas.microsoft.com/office/drawing/2014/main" id="{D0737929-8BE7-4ADA-A48E-D719D13402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5" name="Group 142">
            <a:extLst>
              <a:ext uri="{FF2B5EF4-FFF2-40B4-BE49-F238E27FC236}">
                <a16:creationId xmlns:a16="http://schemas.microsoft.com/office/drawing/2014/main" id="{044B2F27-C2EB-4462-AD67-D96D2F85E795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5522913"/>
            <a:ext cx="641350" cy="558800"/>
            <a:chOff x="-44" y="1473"/>
            <a:chExt cx="981" cy="1105"/>
          </a:xfrm>
        </p:grpSpPr>
        <p:pic>
          <p:nvPicPr>
            <p:cNvPr id="38970" name="Picture 143" descr="desktop_computer_stylized_medium">
              <a:extLst>
                <a:ext uri="{FF2B5EF4-FFF2-40B4-BE49-F238E27FC236}">
                  <a16:creationId xmlns:a16="http://schemas.microsoft.com/office/drawing/2014/main" id="{A9D6BE93-E416-47BD-A086-BD226ADF1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1" name="Freeform 144">
              <a:extLst>
                <a:ext uri="{FF2B5EF4-FFF2-40B4-BE49-F238E27FC236}">
                  <a16:creationId xmlns:a16="http://schemas.microsoft.com/office/drawing/2014/main" id="{1C75A0E7-D0E7-44FD-BFDB-A8E7B203D3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66" name="Group 145">
            <a:extLst>
              <a:ext uri="{FF2B5EF4-FFF2-40B4-BE49-F238E27FC236}">
                <a16:creationId xmlns:a16="http://schemas.microsoft.com/office/drawing/2014/main" id="{0C3006EA-54F1-496A-BB49-CAB69263AA76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5564188"/>
            <a:ext cx="641350" cy="558800"/>
            <a:chOff x="-44" y="1473"/>
            <a:chExt cx="981" cy="1105"/>
          </a:xfrm>
        </p:grpSpPr>
        <p:pic>
          <p:nvPicPr>
            <p:cNvPr id="38968" name="Picture 146" descr="desktop_computer_stylized_medium">
              <a:extLst>
                <a:ext uri="{FF2B5EF4-FFF2-40B4-BE49-F238E27FC236}">
                  <a16:creationId xmlns:a16="http://schemas.microsoft.com/office/drawing/2014/main" id="{52BBEADC-F84D-4E39-A157-A16325922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69" name="Freeform 147">
              <a:extLst>
                <a:ext uri="{FF2B5EF4-FFF2-40B4-BE49-F238E27FC236}">
                  <a16:creationId xmlns:a16="http://schemas.microsoft.com/office/drawing/2014/main" id="{F62586E3-9BD0-47E6-B106-8A9EEAE73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3" name="Text Box 193">
            <a:extLst>
              <a:ext uri="{FF2B5EF4-FFF2-40B4-BE49-F238E27FC236}">
                <a16:creationId xmlns:a16="http://schemas.microsoft.com/office/drawing/2014/main" id="{2D843E72-C18A-4456-B47D-2BD80EE6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2482850"/>
            <a:ext cx="167481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CC0000"/>
                </a:solidFill>
                <a:latin typeface="Arial" panose="020B0604020202020204" pitchFamily="34" charset="0"/>
              </a:rPr>
              <a:t>223.1.1.0/24223.1.2.0/24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CC0000"/>
                </a:solidFill>
                <a:latin typeface="Arial" panose="020B0604020202020204" pitchFamily="34" charset="0"/>
              </a:rPr>
              <a:t>223.1.3.0/24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CC0000"/>
                </a:solidFill>
                <a:latin typeface="Arial" panose="020B0604020202020204" pitchFamily="34" charset="0"/>
              </a:rPr>
              <a:t>223.1.7.0/24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CC0000"/>
                </a:solidFill>
                <a:latin typeface="Arial" panose="020B0604020202020204" pitchFamily="34" charset="0"/>
              </a:rPr>
              <a:t>223.1.8.0/24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CC0000"/>
                </a:solidFill>
                <a:latin typeface="Arial" panose="020B0604020202020204" pitchFamily="34" charset="0"/>
              </a:rPr>
              <a:t>223.1.9.0/24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i="1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79.66% Correct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F57D6F-BF34-73D5-C325-E08CD0B34D24}"/>
              </a:ext>
            </a:extLst>
          </p:cNvPr>
          <p:cNvSpPr txBox="1">
            <a:spLocks/>
          </p:cNvSpPr>
          <p:nvPr/>
        </p:nvSpPr>
        <p:spPr>
          <a:xfrm>
            <a:off x="1752600" y="5440362"/>
            <a:ext cx="5638800" cy="1143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11000000.10101000.01100100.011000</a:t>
            </a:r>
            <a:r>
              <a:rPr lang="en-US" b="1" dirty="0"/>
              <a:t>00</a:t>
            </a:r>
            <a:r>
              <a:rPr lang="en-US" dirty="0"/>
              <a:t> =&gt; 192.168.100.96</a:t>
            </a:r>
          </a:p>
          <a:p>
            <a:pPr marL="0" indent="0">
              <a:buNone/>
            </a:pPr>
            <a:r>
              <a:rPr lang="en-US" dirty="0"/>
              <a:t>11000000.10101000.01100100.011000</a:t>
            </a:r>
            <a:r>
              <a:rPr lang="en-US" b="1" dirty="0"/>
              <a:t>01</a:t>
            </a:r>
            <a:r>
              <a:rPr lang="en-US" dirty="0"/>
              <a:t> =&gt; 192.168.100.97</a:t>
            </a:r>
          </a:p>
          <a:p>
            <a:pPr marL="0" indent="0">
              <a:buNone/>
            </a:pPr>
            <a:r>
              <a:rPr lang="en-US" dirty="0"/>
              <a:t>11000000.10101000.01100100.011000</a:t>
            </a:r>
            <a:r>
              <a:rPr lang="en-US" b="1" dirty="0"/>
              <a:t>10</a:t>
            </a:r>
            <a:r>
              <a:rPr lang="en-US" dirty="0"/>
              <a:t> =&gt; 192.168.100.98</a:t>
            </a:r>
          </a:p>
          <a:p>
            <a:pPr marL="0" indent="0">
              <a:buNone/>
            </a:pPr>
            <a:r>
              <a:rPr lang="en-US" dirty="0"/>
              <a:t>11000000.10101000.01100100.011000</a:t>
            </a:r>
            <a:r>
              <a:rPr lang="en-US" b="1" dirty="0"/>
              <a:t>11</a:t>
            </a:r>
            <a:r>
              <a:rPr lang="en-US" dirty="0"/>
              <a:t> =&gt; 192.168.100.99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51EA0-2183-6022-8356-D73C2D838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433512"/>
            <a:ext cx="7781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7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77FB29F-2B3F-596A-83E6-9EAE66C3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5F16-E7A4-8EA1-2081-040B5E8D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152400"/>
            <a:ext cx="2209800" cy="6096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Subnets 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3C57B-F100-102F-C8AC-2FC5C2FE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21" y="838200"/>
            <a:ext cx="461635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9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71.59% Correct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0C2FEFD-8177-A00C-BB63-5D90C3D4B469}"/>
              </a:ext>
            </a:extLst>
          </p:cNvPr>
          <p:cNvSpPr txBox="1">
            <a:spLocks/>
          </p:cNvSpPr>
          <p:nvPr/>
        </p:nvSpPr>
        <p:spPr>
          <a:xfrm>
            <a:off x="4991100" y="1417637"/>
            <a:ext cx="4000500" cy="53117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sz="2800" dirty="0"/>
              <a:t>DNS</a:t>
            </a:r>
          </a:p>
          <a:p>
            <a:pPr marL="457200" indent="-457200">
              <a:buAutoNum type="arabicParenR"/>
            </a:pPr>
            <a:r>
              <a:rPr lang="en-US" sz="2800" dirty="0"/>
              <a:t>A1-B2-C3-D4-E5-F6</a:t>
            </a:r>
          </a:p>
          <a:p>
            <a:pPr marL="457200" indent="-457200">
              <a:buAutoNum type="arabicParenR"/>
            </a:pPr>
            <a:r>
              <a:rPr lang="en-US" sz="2800" dirty="0"/>
              <a:t>99.152.1.20</a:t>
            </a:r>
          </a:p>
          <a:p>
            <a:pPr marL="457200" indent="-457200">
              <a:buAutoNum type="arabicParenR"/>
            </a:pPr>
            <a:r>
              <a:rPr lang="en-US" sz="2800" dirty="0"/>
              <a:t>9B-9C-F8-26-12-72</a:t>
            </a:r>
          </a:p>
          <a:p>
            <a:pPr marL="457200" indent="-457200">
              <a:buAutoNum type="arabicParenR"/>
            </a:pPr>
            <a:r>
              <a:rPr lang="en-US" sz="2800" dirty="0"/>
              <a:t>10.0.3.101</a:t>
            </a:r>
          </a:p>
          <a:p>
            <a:pPr marL="457200" indent="-457200">
              <a:buAutoNum type="arabicParenR"/>
            </a:pPr>
            <a:r>
              <a:rPr lang="en-US" sz="2800" dirty="0"/>
              <a:t>99.152.1.20</a:t>
            </a:r>
          </a:p>
          <a:p>
            <a:pPr marL="457200" indent="-457200">
              <a:buAutoNum type="arabicParenR"/>
            </a:pPr>
            <a:r>
              <a:rPr lang="en-US" sz="2800" dirty="0"/>
              <a:t>443</a:t>
            </a:r>
          </a:p>
          <a:p>
            <a:pPr marL="457200" indent="-457200">
              <a:buAutoNum type="arabicParenR"/>
            </a:pPr>
            <a:r>
              <a:rPr lang="en-US" sz="2800" dirty="0"/>
              <a:t>72.44.116.13</a:t>
            </a:r>
          </a:p>
          <a:p>
            <a:pPr marL="457200" indent="-457200">
              <a:buAutoNum type="arabicParenR"/>
            </a:pPr>
            <a:r>
              <a:rPr lang="en-US" sz="2800" dirty="0"/>
              <a:t>5001</a:t>
            </a:r>
          </a:p>
          <a:p>
            <a:pPr marL="457200" indent="-457200">
              <a:buAutoNum type="arabicParenR"/>
            </a:pPr>
            <a:r>
              <a:rPr lang="en-US" sz="2800" dirty="0"/>
              <a:t>FF-B1-37-72-F2-11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DF15C-EE60-A521-FE8C-DBE96B51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5" y="1353348"/>
            <a:ext cx="4208465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1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BF30-1268-8EF4-D2F4-84D39DD1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E10C5E06-F518-D5D9-78FA-98479121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Networking Device Capabilities</a:t>
            </a:r>
          </a:p>
        </p:txBody>
      </p:sp>
      <p:pic>
        <p:nvPicPr>
          <p:cNvPr id="5" name="Content Placeholder 4" descr="A table with a list of switches&#10;&#10;Description automatically generated">
            <a:extLst>
              <a:ext uri="{FF2B5EF4-FFF2-40B4-BE49-F238E27FC236}">
                <a16:creationId xmlns:a16="http://schemas.microsoft.com/office/drawing/2014/main" id="{559EAE8C-9E37-3154-D6D1-E3EBBCC2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761"/>
            <a:ext cx="7696200" cy="1910841"/>
          </a:xfrm>
        </p:spPr>
      </p:pic>
    </p:spTree>
    <p:extLst>
      <p:ext uri="{BB962C8B-B14F-4D97-AF65-F5344CB8AC3E}">
        <p14:creationId xmlns:p14="http://schemas.microsoft.com/office/powerpoint/2010/main" val="3467051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BBC792-7061-26A5-2C89-1C3FAF1E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B8F7F4D-F438-B9A8-7476-7CBE6BE4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94.50%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C1F20-668A-726B-472D-AEDC8592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33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63.77%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84296-E1A7-2174-DBD6-AD546B1B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39637"/>
            <a:ext cx="7696200" cy="184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2839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BF30-1268-8EF4-D2F4-84D39DD1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E10C5E06-F518-D5D9-78FA-98479121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Networking Device Capabilities</a:t>
            </a:r>
          </a:p>
        </p:txBody>
      </p:sp>
      <p:pic>
        <p:nvPicPr>
          <p:cNvPr id="5" name="Content Placeholder 4" descr="A table with a list of switches&#10;&#10;Description automatically generated">
            <a:extLst>
              <a:ext uri="{FF2B5EF4-FFF2-40B4-BE49-F238E27FC236}">
                <a16:creationId xmlns:a16="http://schemas.microsoft.com/office/drawing/2014/main" id="{559EAE8C-9E37-3154-D6D1-E3EBBCC2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761"/>
            <a:ext cx="7696200" cy="1910841"/>
          </a:xfrm>
        </p:spPr>
      </p:pic>
    </p:spTree>
    <p:extLst>
      <p:ext uri="{BB962C8B-B14F-4D97-AF65-F5344CB8AC3E}">
        <p14:creationId xmlns:p14="http://schemas.microsoft.com/office/powerpoint/2010/main" val="372677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BE13CC-6872-C59D-C011-E96E18AED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97F12DE-ED93-BDAF-D80F-3EC06709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40.59%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AF67A-868C-16A8-4789-8AB9BB50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133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BF30-1268-8EF4-D2F4-84D39DD1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E10C5E06-F518-D5D9-78FA-98479121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Networking Device Capabilities</a:t>
            </a:r>
          </a:p>
        </p:txBody>
      </p:sp>
      <p:pic>
        <p:nvPicPr>
          <p:cNvPr id="5" name="Content Placeholder 4" descr="A table with a list of switches&#10;&#10;Description automatically generated">
            <a:extLst>
              <a:ext uri="{FF2B5EF4-FFF2-40B4-BE49-F238E27FC236}">
                <a16:creationId xmlns:a16="http://schemas.microsoft.com/office/drawing/2014/main" id="{559EAE8C-9E37-3154-D6D1-E3EBBCC2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761"/>
            <a:ext cx="7696200" cy="1910841"/>
          </a:xfrm>
        </p:spPr>
      </p:pic>
    </p:spTree>
    <p:extLst>
      <p:ext uri="{BB962C8B-B14F-4D97-AF65-F5344CB8AC3E}">
        <p14:creationId xmlns:p14="http://schemas.microsoft.com/office/powerpoint/2010/main" val="580163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C9A93C-C9F6-298F-538E-52E23BBE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7635DB-DDC8-27B6-64F3-6BC071D8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60.59%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990FA-42BB-687E-266A-B8A45F27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95587"/>
            <a:ext cx="7696200" cy="113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4943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BF30-1268-8EF4-D2F4-84D39DD1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E10C5E06-F518-D5D9-78FA-98479121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Networking Device Capabilities</a:t>
            </a:r>
          </a:p>
        </p:txBody>
      </p:sp>
      <p:pic>
        <p:nvPicPr>
          <p:cNvPr id="5" name="Content Placeholder 4" descr="A table with a list of switches&#10;&#10;Description automatically generated">
            <a:extLst>
              <a:ext uri="{FF2B5EF4-FFF2-40B4-BE49-F238E27FC236}">
                <a16:creationId xmlns:a16="http://schemas.microsoft.com/office/drawing/2014/main" id="{559EAE8C-9E37-3154-D6D1-E3EBBCC2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761"/>
            <a:ext cx="7696200" cy="1910841"/>
          </a:xfrm>
        </p:spPr>
      </p:pic>
    </p:spTree>
    <p:extLst>
      <p:ext uri="{BB962C8B-B14F-4D97-AF65-F5344CB8AC3E}">
        <p14:creationId xmlns:p14="http://schemas.microsoft.com/office/powerpoint/2010/main" val="3343060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D3BEB5-5C22-514A-2F02-FACED502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B4CB64B-D68B-A86E-409A-31151B2C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72.61%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F24A2-9986-AA7F-FB7C-F61113FA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2053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BF30-1268-8EF4-D2F4-84D39DD1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E10C5E06-F518-D5D9-78FA-984791214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Networking Device Capabilities</a:t>
            </a:r>
          </a:p>
        </p:txBody>
      </p:sp>
      <p:pic>
        <p:nvPicPr>
          <p:cNvPr id="5" name="Content Placeholder 4" descr="A table with a list of switches&#10;&#10;Description automatically generated">
            <a:extLst>
              <a:ext uri="{FF2B5EF4-FFF2-40B4-BE49-F238E27FC236}">
                <a16:creationId xmlns:a16="http://schemas.microsoft.com/office/drawing/2014/main" id="{559EAE8C-9E37-3154-D6D1-E3EBBCC2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761"/>
            <a:ext cx="7696200" cy="1910841"/>
          </a:xfrm>
        </p:spPr>
      </p:pic>
    </p:spTree>
    <p:extLst>
      <p:ext uri="{BB962C8B-B14F-4D97-AF65-F5344CB8AC3E}">
        <p14:creationId xmlns:p14="http://schemas.microsoft.com/office/powerpoint/2010/main" val="3954865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76.31% Correct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3D3DDD4-7533-0A83-FBBF-CEE906B3F3DE}"/>
              </a:ext>
            </a:extLst>
          </p:cNvPr>
          <p:cNvSpPr txBox="1">
            <a:spLocks/>
          </p:cNvSpPr>
          <p:nvPr/>
        </p:nvSpPr>
        <p:spPr>
          <a:xfrm>
            <a:off x="6096000" y="3733800"/>
            <a:ext cx="2971800" cy="2971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sz="2000" dirty="0"/>
              <a:t>11-22-33-DD-EE-FF</a:t>
            </a:r>
          </a:p>
          <a:p>
            <a:pPr marL="457200" indent="-457200">
              <a:buAutoNum type="arabicParenR"/>
            </a:pPr>
            <a:r>
              <a:rPr lang="en-US" sz="2000" dirty="0"/>
              <a:t>00-00-00-00-AA-BB</a:t>
            </a:r>
          </a:p>
          <a:p>
            <a:pPr marL="457200" indent="-457200">
              <a:buAutoNum type="arabicParenR"/>
            </a:pPr>
            <a:r>
              <a:rPr lang="en-US" sz="2000" dirty="0"/>
              <a:t>10.0.1.101</a:t>
            </a:r>
          </a:p>
          <a:p>
            <a:pPr marL="457200" indent="-457200">
              <a:buAutoNum type="arabicParenR"/>
            </a:pPr>
            <a:r>
              <a:rPr lang="en-US" sz="2000" dirty="0"/>
              <a:t>99.152.1.20</a:t>
            </a:r>
          </a:p>
          <a:p>
            <a:pPr marL="457200" indent="-457200">
              <a:buAutoNum type="arabicParenR"/>
            </a:pPr>
            <a:r>
              <a:rPr lang="en-US" sz="2000" dirty="0"/>
              <a:t>AB-CD-EF-FF-FF-FF</a:t>
            </a:r>
          </a:p>
          <a:p>
            <a:pPr marL="457200" indent="-457200">
              <a:buAutoNum type="arabicParenR"/>
            </a:pPr>
            <a:r>
              <a:rPr lang="en-US" sz="2000" dirty="0"/>
              <a:t>12-AB-34-CD-56-EF</a:t>
            </a:r>
          </a:p>
          <a:p>
            <a:pPr marL="457200" indent="-457200">
              <a:buAutoNum type="arabicParenR"/>
            </a:pPr>
            <a:r>
              <a:rPr lang="en-US" sz="2000" dirty="0"/>
              <a:t>155.44.33.22</a:t>
            </a:r>
          </a:p>
          <a:p>
            <a:pPr marL="457200" indent="-457200">
              <a:buAutoNum type="arabicParenR"/>
            </a:pPr>
            <a:r>
              <a:rPr lang="en-US" sz="2000" dirty="0"/>
              <a:t>99.152.1.20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7995-267B-52E0-EF60-21F81718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52600"/>
            <a:ext cx="567916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86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13EFC9-858C-DC20-A13B-BC441A28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88DC-BF8F-6A42-9A66-F803C7CD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28600"/>
            <a:ext cx="5410200" cy="6096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NAT, ARP, DNS, and Routing Exercise 1 &amp; Quiz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51D80-F7CF-928D-D29C-0625C293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2" y="1752600"/>
            <a:ext cx="8369876" cy="38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27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C2D2D2-B510-1BDC-0753-40E935CD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AECD5B-EFF5-E12C-AE39-7EE5A868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51.60% Correct</a:t>
            </a:r>
          </a:p>
        </p:txBody>
      </p:sp>
      <p:pic>
        <p:nvPicPr>
          <p:cNvPr id="4" name="Picture 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412C33E1-F040-88F4-01B0-27E8A606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02929"/>
            <a:ext cx="7696200" cy="2520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09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105359-550D-1680-B74B-2B287B5B1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717305"/>
            <a:ext cx="7696200" cy="42917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2B149-7069-593C-826E-D528BD5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43" y="457200"/>
            <a:ext cx="2271713" cy="7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2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5">
            <a:extLst>
              <a:ext uri="{FF2B5EF4-FFF2-40B4-BE49-F238E27FC236}">
                <a16:creationId xmlns:a16="http://schemas.microsoft.com/office/drawing/2014/main" id="{84D80711-36C6-483F-8BEA-6522EDD3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57347" name="Slide Number Placeholder 6">
            <a:extLst>
              <a:ext uri="{FF2B5EF4-FFF2-40B4-BE49-F238E27FC236}">
                <a16:creationId xmlns:a16="http://schemas.microsoft.com/office/drawing/2014/main" id="{E7AB4BFB-E8B1-47B1-9FE2-87CC355B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4-</a:t>
            </a:r>
            <a:fld id="{E78F96C6-6855-453B-AEB9-A8E9B43A179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7348" name="Freeform 139">
            <a:extLst>
              <a:ext uri="{FF2B5EF4-FFF2-40B4-BE49-F238E27FC236}">
                <a16:creationId xmlns:a16="http://schemas.microsoft.com/office/drawing/2014/main" id="{780A0D13-C2DC-4CC0-9027-6EDF5E8E0C0D}"/>
              </a:ext>
            </a:extLst>
          </p:cNvPr>
          <p:cNvSpPr>
            <a:spLocks/>
          </p:cNvSpPr>
          <p:nvPr/>
        </p:nvSpPr>
        <p:spPr bwMode="auto">
          <a:xfrm>
            <a:off x="179388" y="3651250"/>
            <a:ext cx="4089400" cy="1355725"/>
          </a:xfrm>
          <a:custGeom>
            <a:avLst/>
            <a:gdLst>
              <a:gd name="T0" fmla="*/ 2147483646 w 2269"/>
              <a:gd name="T1" fmla="*/ 2147483646 h 854"/>
              <a:gd name="T2" fmla="*/ 2147483646 w 2269"/>
              <a:gd name="T3" fmla="*/ 2147483646 h 854"/>
              <a:gd name="T4" fmla="*/ 2147483646 w 2269"/>
              <a:gd name="T5" fmla="*/ 2147483646 h 854"/>
              <a:gd name="T6" fmla="*/ 2147483646 w 2269"/>
              <a:gd name="T7" fmla="*/ 2147483646 h 854"/>
              <a:gd name="T8" fmla="*/ 2147483646 w 2269"/>
              <a:gd name="T9" fmla="*/ 2147483646 h 854"/>
              <a:gd name="T10" fmla="*/ 2147483646 w 2269"/>
              <a:gd name="T11" fmla="*/ 2147483646 h 854"/>
              <a:gd name="T12" fmla="*/ 2147483646 w 2269"/>
              <a:gd name="T13" fmla="*/ 2147483646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Freeform 29">
            <a:extLst>
              <a:ext uri="{FF2B5EF4-FFF2-40B4-BE49-F238E27FC236}">
                <a16:creationId xmlns:a16="http://schemas.microsoft.com/office/drawing/2014/main" id="{1AE945A2-489B-492D-8184-54AEE361F480}"/>
              </a:ext>
            </a:extLst>
          </p:cNvPr>
          <p:cNvSpPr>
            <a:spLocks/>
          </p:cNvSpPr>
          <p:nvPr/>
        </p:nvSpPr>
        <p:spPr bwMode="auto">
          <a:xfrm>
            <a:off x="4468813" y="2922588"/>
            <a:ext cx="3738562" cy="2697162"/>
          </a:xfrm>
          <a:custGeom>
            <a:avLst/>
            <a:gdLst>
              <a:gd name="T0" fmla="*/ 2147483646 w 2355"/>
              <a:gd name="T1" fmla="*/ 2147483646 h 1699"/>
              <a:gd name="T2" fmla="*/ 2147483646 w 2355"/>
              <a:gd name="T3" fmla="*/ 2147483646 h 1699"/>
              <a:gd name="T4" fmla="*/ 2147483646 w 2355"/>
              <a:gd name="T5" fmla="*/ 2147483646 h 1699"/>
              <a:gd name="T6" fmla="*/ 2147483646 w 2355"/>
              <a:gd name="T7" fmla="*/ 2147483646 h 1699"/>
              <a:gd name="T8" fmla="*/ 2147483646 w 2355"/>
              <a:gd name="T9" fmla="*/ 2147483646 h 1699"/>
              <a:gd name="T10" fmla="*/ 2147483646 w 2355"/>
              <a:gd name="T11" fmla="*/ 2147483646 h 1699"/>
              <a:gd name="T12" fmla="*/ 2147483646 w 2355"/>
              <a:gd name="T13" fmla="*/ 2147483646 h 1699"/>
              <a:gd name="T14" fmla="*/ 2147483646 w 2355"/>
              <a:gd name="T15" fmla="*/ 2147483646 h 1699"/>
              <a:gd name="T16" fmla="*/ 2147483646 w 2355"/>
              <a:gd name="T17" fmla="*/ 2147483646 h 1699"/>
              <a:gd name="T18" fmla="*/ 2147483646 w 2355"/>
              <a:gd name="T19" fmla="*/ 2147483646 h 1699"/>
              <a:gd name="T20" fmla="*/ 2147483646 w 2355"/>
              <a:gd name="T21" fmla="*/ 2147483646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Line 32">
            <a:extLst>
              <a:ext uri="{FF2B5EF4-FFF2-40B4-BE49-F238E27FC236}">
                <a16:creationId xmlns:a16="http://schemas.microsoft.com/office/drawing/2014/main" id="{88740D8C-4ED6-4DCC-B8A6-A444FED37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3113" y="4244975"/>
            <a:ext cx="6048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1" name="Line 34">
            <a:extLst>
              <a:ext uri="{FF2B5EF4-FFF2-40B4-BE49-F238E27FC236}">
                <a16:creationId xmlns:a16="http://schemas.microsoft.com/office/drawing/2014/main" id="{87A7BC07-008A-4348-9232-842B3DFFD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2" name="Line 35">
            <a:extLst>
              <a:ext uri="{FF2B5EF4-FFF2-40B4-BE49-F238E27FC236}">
                <a16:creationId xmlns:a16="http://schemas.microsoft.com/office/drawing/2014/main" id="{EA2C47FC-0D02-4473-BB71-2C005E4621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9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3" name="Text Box 36">
            <a:extLst>
              <a:ext uri="{FF2B5EF4-FFF2-40B4-BE49-F238E27FC236}">
                <a16:creationId xmlns:a16="http://schemas.microsoft.com/office/drawing/2014/main" id="{9BA5A304-0609-43BE-A18E-9C6A27E11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32273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10.0.0.1</a:t>
            </a:r>
          </a:p>
        </p:txBody>
      </p:sp>
      <p:sp>
        <p:nvSpPr>
          <p:cNvPr id="57354" name="Text Box 37">
            <a:extLst>
              <a:ext uri="{FF2B5EF4-FFF2-40B4-BE49-F238E27FC236}">
                <a16:creationId xmlns:a16="http://schemas.microsoft.com/office/drawing/2014/main" id="{0C039B77-3527-4C9A-AFEC-B6D3E7C98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5" y="39957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10.0.0.2</a:t>
            </a:r>
          </a:p>
        </p:txBody>
      </p:sp>
      <p:sp>
        <p:nvSpPr>
          <p:cNvPr id="57355" name="Text Box 38">
            <a:extLst>
              <a:ext uri="{FF2B5EF4-FFF2-40B4-BE49-F238E27FC236}">
                <a16:creationId xmlns:a16="http://schemas.microsoft.com/office/drawing/2014/main" id="{3159401D-58FE-444D-B127-E4892EB45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48910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10.0.0.3</a:t>
            </a:r>
          </a:p>
        </p:txBody>
      </p:sp>
      <p:grpSp>
        <p:nvGrpSpPr>
          <p:cNvPr id="2" name="Group 88">
            <a:extLst>
              <a:ext uri="{FF2B5EF4-FFF2-40B4-BE49-F238E27FC236}">
                <a16:creationId xmlns:a16="http://schemas.microsoft.com/office/drawing/2014/main" id="{19180B78-FF06-436C-8B92-07FA3F47E3B3}"/>
              </a:ext>
            </a:extLst>
          </p:cNvPr>
          <p:cNvGrpSpPr>
            <a:grpSpLocks/>
          </p:cNvGrpSpPr>
          <p:nvPr/>
        </p:nvGrpSpPr>
        <p:grpSpPr bwMode="auto">
          <a:xfrm>
            <a:off x="5630863" y="2855913"/>
            <a:ext cx="1871662" cy="1033462"/>
            <a:chOff x="3550" y="2055"/>
            <a:chExt cx="1179" cy="651"/>
          </a:xfrm>
        </p:grpSpPr>
        <p:grpSp>
          <p:nvGrpSpPr>
            <p:cNvPr id="57446" name="Group 50">
              <a:extLst>
                <a:ext uri="{FF2B5EF4-FFF2-40B4-BE49-F238E27FC236}">
                  <a16:creationId xmlns:a16="http://schemas.microsoft.com/office/drawing/2014/main" id="{6F2D9C71-56ED-42A6-A510-25AF5A29A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57451" name="Rectangle 40">
                <a:extLst>
                  <a:ext uri="{FF2B5EF4-FFF2-40B4-BE49-F238E27FC236}">
                    <a16:creationId xmlns:a16="http://schemas.microsoft.com/office/drawing/2014/main" id="{A49A232C-0C36-4005-9283-F7EEDE704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52" name="Text Box 39">
                <a:extLst>
                  <a:ext uri="{FF2B5EF4-FFF2-40B4-BE49-F238E27FC236}">
                    <a16:creationId xmlns:a16="http://schemas.microsoft.com/office/drawing/2014/main" id="{B74288BF-44C5-4A98-85D4-3974A4D86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S: 10.0.0.1, 3345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D: 128.119.40.186, 80</a:t>
                </a:r>
              </a:p>
            </p:txBody>
          </p:sp>
          <p:grpSp>
            <p:nvGrpSpPr>
              <p:cNvPr id="57453" name="Group 44">
                <a:extLst>
                  <a:ext uri="{FF2B5EF4-FFF2-40B4-BE49-F238E27FC236}">
                    <a16:creationId xmlns:a16="http://schemas.microsoft.com/office/drawing/2014/main" id="{630B5BFA-F269-4AB6-A70C-4FD58229E9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57458" name="Freeform 43">
                  <a:extLst>
                    <a:ext uri="{FF2B5EF4-FFF2-40B4-BE49-F238E27FC236}">
                      <a16:creationId xmlns:a16="http://schemas.microsoft.com/office/drawing/2014/main" id="{894DE71F-1FDB-4F49-8F0B-CBA22F880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9" name="Line 41">
                  <a:extLst>
                    <a:ext uri="{FF2B5EF4-FFF2-40B4-BE49-F238E27FC236}">
                      <a16:creationId xmlns:a16="http://schemas.microsoft.com/office/drawing/2014/main" id="{1B0C8F13-DC7C-4650-9CF8-F6567BB1C7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60" name="Line 42">
                  <a:extLst>
                    <a:ext uri="{FF2B5EF4-FFF2-40B4-BE49-F238E27FC236}">
                      <a16:creationId xmlns:a16="http://schemas.microsoft.com/office/drawing/2014/main" id="{6507C3B7-2256-48F8-8E0F-DE6D205C9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7454" name="Group 45">
                <a:extLst>
                  <a:ext uri="{FF2B5EF4-FFF2-40B4-BE49-F238E27FC236}">
                    <a16:creationId xmlns:a16="http://schemas.microsoft.com/office/drawing/2014/main" id="{5EBECE18-08AB-4916-AEB2-A4A822182A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57455" name="Freeform 46">
                  <a:extLst>
                    <a:ext uri="{FF2B5EF4-FFF2-40B4-BE49-F238E27FC236}">
                      <a16:creationId xmlns:a16="http://schemas.microsoft.com/office/drawing/2014/main" id="{4C6FDF8C-4E77-4414-82FC-4D1BA0A8D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6" name="Line 47">
                  <a:extLst>
                    <a:ext uri="{FF2B5EF4-FFF2-40B4-BE49-F238E27FC236}">
                      <a16:creationId xmlns:a16="http://schemas.microsoft.com/office/drawing/2014/main" id="{3D4DA8B9-A50F-4585-8A7D-85EDF9F744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7" name="Line 48">
                  <a:extLst>
                    <a:ext uri="{FF2B5EF4-FFF2-40B4-BE49-F238E27FC236}">
                      <a16:creationId xmlns:a16="http://schemas.microsoft.com/office/drawing/2014/main" id="{5CB9E4F2-3425-42B5-A137-B2979E2B1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57447" name="Freeform 51">
              <a:extLst>
                <a:ext uri="{FF2B5EF4-FFF2-40B4-BE49-F238E27FC236}">
                  <a16:creationId xmlns:a16="http://schemas.microsoft.com/office/drawing/2014/main" id="{4A526599-F324-4F5D-9207-A7C4A0BE0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12831 h 264"/>
                <a:gd name="T2" fmla="*/ 38685 w 417"/>
                <a:gd name="T3" fmla="*/ 12831 h 264"/>
                <a:gd name="T4" fmla="*/ 38685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7448" name="Group 87">
              <a:extLst>
                <a:ext uri="{FF2B5EF4-FFF2-40B4-BE49-F238E27FC236}">
                  <a16:creationId xmlns:a16="http://schemas.microsoft.com/office/drawing/2014/main" id="{BF7297F6-A252-4BCC-B0C5-5FB25E3FD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57449" name="Oval 86">
                <a:extLst>
                  <a:ext uri="{FF2B5EF4-FFF2-40B4-BE49-F238E27FC236}">
                    <a16:creationId xmlns:a16="http://schemas.microsoft.com/office/drawing/2014/main" id="{3B25E92B-3E99-4F1E-B3F7-CB2FE077C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50" name="Text Box 52">
                <a:extLst>
                  <a:ext uri="{FF2B5EF4-FFF2-40B4-BE49-F238E27FC236}">
                    <a16:creationId xmlns:a16="http://schemas.microsoft.com/office/drawing/2014/main" id="{22B5A096-ECC4-49C4-A175-C4E7C57D5C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57357" name="Text Box 54">
            <a:extLst>
              <a:ext uri="{FF2B5EF4-FFF2-40B4-BE49-F238E27FC236}">
                <a16:creationId xmlns:a16="http://schemas.microsoft.com/office/drawing/2014/main" id="{1DC69344-B502-4EFD-B810-0E8580D33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0" y="38179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10.0.0.4</a:t>
            </a:r>
          </a:p>
        </p:txBody>
      </p:sp>
      <p:sp>
        <p:nvSpPr>
          <p:cNvPr id="57358" name="Line 55">
            <a:extLst>
              <a:ext uri="{FF2B5EF4-FFF2-40B4-BE49-F238E27FC236}">
                <a16:creationId xmlns:a16="http://schemas.microsoft.com/office/drawing/2014/main" id="{87371182-9286-4914-846F-70112B8D08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7725" y="407352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9" name="Text Box 56">
            <a:extLst>
              <a:ext uri="{FF2B5EF4-FFF2-40B4-BE49-F238E27FC236}">
                <a16:creationId xmlns:a16="http://schemas.microsoft.com/office/drawing/2014/main" id="{100382BD-2BB9-4757-8515-C6DA78E81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575" y="437515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138.76.29.7</a:t>
            </a:r>
          </a:p>
        </p:txBody>
      </p:sp>
      <p:sp>
        <p:nvSpPr>
          <p:cNvPr id="57360" name="Line 57">
            <a:extLst>
              <a:ext uri="{FF2B5EF4-FFF2-40B4-BE49-F238E27FC236}">
                <a16:creationId xmlns:a16="http://schemas.microsoft.com/office/drawing/2014/main" id="{8B37B776-3073-49CF-9D52-7FA8553DC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431165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id="{10B4CF72-E2AE-46C4-A1CB-C68DFE368D67}"/>
              </a:ext>
            </a:extLst>
          </p:cNvPr>
          <p:cNvGrpSpPr>
            <a:grpSpLocks/>
          </p:cNvGrpSpPr>
          <p:nvPr/>
        </p:nvGrpSpPr>
        <p:grpSpPr bwMode="auto">
          <a:xfrm>
            <a:off x="6469063" y="1570038"/>
            <a:ext cx="2433637" cy="1389062"/>
            <a:chOff x="3944" y="989"/>
            <a:chExt cx="1533" cy="875"/>
          </a:xfrm>
        </p:grpSpPr>
        <p:sp>
          <p:nvSpPr>
            <p:cNvPr id="57444" name="Text Box 53">
              <a:extLst>
                <a:ext uri="{FF2B5EF4-FFF2-40B4-BE49-F238E27FC236}">
                  <a16:creationId xmlns:a16="http://schemas.microsoft.com/office/drawing/2014/main" id="{4B9F6D00-FB79-4696-A915-8FBDEC545D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" y="989"/>
              <a:ext cx="1356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CC0000"/>
                  </a:solidFill>
                  <a:latin typeface="Arial" panose="020B0604020202020204" pitchFamily="34" charset="0"/>
                </a:rPr>
                <a:t>1:</a:t>
              </a:r>
              <a:r>
                <a: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host 10.0.0.1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sends datagram to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128.119.40.186, 80</a:t>
              </a:r>
            </a:p>
          </p:txBody>
        </p:sp>
        <p:sp>
          <p:nvSpPr>
            <p:cNvPr id="57445" name="Line 58">
              <a:extLst>
                <a:ext uri="{FF2B5EF4-FFF2-40B4-BE49-F238E27FC236}">
                  <a16:creationId xmlns:a16="http://schemas.microsoft.com/office/drawing/2014/main" id="{C5F8B8D6-4FB9-42A6-84CA-9FF91837F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7362" name="Freeform 67">
            <a:extLst>
              <a:ext uri="{FF2B5EF4-FFF2-40B4-BE49-F238E27FC236}">
                <a16:creationId xmlns:a16="http://schemas.microsoft.com/office/drawing/2014/main" id="{CADFAA84-E431-4167-A31D-C2CFAFA8F5B9}"/>
              </a:ext>
            </a:extLst>
          </p:cNvPr>
          <p:cNvSpPr>
            <a:spLocks/>
          </p:cNvSpPr>
          <p:nvPr/>
        </p:nvSpPr>
        <p:spPr bwMode="auto">
          <a:xfrm>
            <a:off x="2344738" y="2627313"/>
            <a:ext cx="3862387" cy="1531937"/>
          </a:xfrm>
          <a:custGeom>
            <a:avLst/>
            <a:gdLst>
              <a:gd name="T0" fmla="*/ 0 w 2433"/>
              <a:gd name="T1" fmla="*/ 2147483646 h 965"/>
              <a:gd name="T2" fmla="*/ 2147483646 w 2433"/>
              <a:gd name="T3" fmla="*/ 2147483646 h 965"/>
              <a:gd name="T4" fmla="*/ 2147483646 w 2433"/>
              <a:gd name="T5" fmla="*/ 2147483646 h 965"/>
              <a:gd name="T6" fmla="*/ 2147483646 w 2433"/>
              <a:gd name="T7" fmla="*/ 2147483646 h 965"/>
              <a:gd name="T8" fmla="*/ 2147483646 w 2433"/>
              <a:gd name="T9" fmla="*/ 2147483646 h 965"/>
              <a:gd name="T10" fmla="*/ 2147483646 w 2433"/>
              <a:gd name="T11" fmla="*/ 2147483646 h 965"/>
              <a:gd name="T12" fmla="*/ 0 w 2433"/>
              <a:gd name="T13" fmla="*/ 2147483646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63" name="Rectangle 62">
            <a:extLst>
              <a:ext uri="{FF2B5EF4-FFF2-40B4-BE49-F238E27FC236}">
                <a16:creationId xmlns:a16="http://schemas.microsoft.com/office/drawing/2014/main" id="{DB41FD4C-8358-4938-90AB-C9E42A39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137477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7364" name="Text Box 60">
            <a:extLst>
              <a:ext uri="{FF2B5EF4-FFF2-40B4-BE49-F238E27FC236}">
                <a16:creationId xmlns:a16="http://schemas.microsoft.com/office/drawing/2014/main" id="{F72A2D15-E963-4C45-A794-D2522C95E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1419225"/>
            <a:ext cx="367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NAT translation table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WAN side addr        LAN side addr</a:t>
            </a:r>
          </a:p>
        </p:txBody>
      </p:sp>
      <p:sp>
        <p:nvSpPr>
          <p:cNvPr id="57365" name="Line 63">
            <a:extLst>
              <a:ext uri="{FF2B5EF4-FFF2-40B4-BE49-F238E27FC236}">
                <a16:creationId xmlns:a16="http://schemas.microsoft.com/office/drawing/2014/main" id="{0456E64A-3B17-4EB1-AFF0-30B2A761E0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4738" y="174783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66" name="Line 64">
            <a:extLst>
              <a:ext uri="{FF2B5EF4-FFF2-40B4-BE49-F238E27FC236}">
                <a16:creationId xmlns:a16="http://schemas.microsoft.com/office/drawing/2014/main" id="{81DDC042-7521-439C-97E9-1AD50ADE5B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9025" y="2025650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67" name="Line 65">
            <a:extLst>
              <a:ext uri="{FF2B5EF4-FFF2-40B4-BE49-F238E27FC236}">
                <a16:creationId xmlns:a16="http://schemas.microsoft.com/office/drawing/2014/main" id="{95777024-97B6-40CA-A3DF-B933937D4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8813" y="1770063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3533" name="Text Box 61">
            <a:extLst>
              <a:ext uri="{FF2B5EF4-FFF2-40B4-BE49-F238E27FC236}">
                <a16:creationId xmlns:a16="http://schemas.microsoft.com/office/drawing/2014/main" id="{489ECD73-975C-4B89-B4FD-A04206EA6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2044700"/>
            <a:ext cx="370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panose="020B0604020202020204" pitchFamily="34" charset="0"/>
              </a:rPr>
              <a:t>138.76.29.7, 5001   10.0.0.1, 3345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……                                         ……</a:t>
            </a:r>
          </a:p>
        </p:txBody>
      </p:sp>
      <p:grpSp>
        <p:nvGrpSpPr>
          <p:cNvPr id="8" name="Group 135">
            <a:extLst>
              <a:ext uri="{FF2B5EF4-FFF2-40B4-BE49-F238E27FC236}">
                <a16:creationId xmlns:a16="http://schemas.microsoft.com/office/drawing/2014/main" id="{391CB418-470D-4F38-AABE-30314FDA13BA}"/>
              </a:ext>
            </a:extLst>
          </p:cNvPr>
          <p:cNvGrpSpPr>
            <a:grpSpLocks/>
          </p:cNvGrpSpPr>
          <p:nvPr/>
        </p:nvGrpSpPr>
        <p:grpSpPr bwMode="auto">
          <a:xfrm>
            <a:off x="4765675" y="3435350"/>
            <a:ext cx="2784475" cy="1631950"/>
            <a:chOff x="3002" y="2417"/>
            <a:chExt cx="1754" cy="1028"/>
          </a:xfrm>
        </p:grpSpPr>
        <p:sp>
          <p:nvSpPr>
            <p:cNvPr id="57430" name="Rectangle 91">
              <a:extLst>
                <a:ext uri="{FF2B5EF4-FFF2-40B4-BE49-F238E27FC236}">
                  <a16:creationId xmlns:a16="http://schemas.microsoft.com/office/drawing/2014/main" id="{7157409C-2375-4885-B673-82C10709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7431" name="Text Box 92">
              <a:extLst>
                <a:ext uri="{FF2B5EF4-FFF2-40B4-BE49-F238E27FC236}">
                  <a16:creationId xmlns:a16="http://schemas.microsoft.com/office/drawing/2014/main" id="{588A100C-0B1E-43BA-85BD-97435AC57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S: 128.119.40.186, 80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D: 10.0.0.1, 3345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grpSp>
          <p:nvGrpSpPr>
            <p:cNvPr id="57432" name="Group 93">
              <a:extLst>
                <a:ext uri="{FF2B5EF4-FFF2-40B4-BE49-F238E27FC236}">
                  <a16:creationId xmlns:a16="http://schemas.microsoft.com/office/drawing/2014/main" id="{8ED47F4B-518A-430A-8F71-EBF99EA24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57441" name="Freeform 94">
                <a:extLst>
                  <a:ext uri="{FF2B5EF4-FFF2-40B4-BE49-F238E27FC236}">
                    <a16:creationId xmlns:a16="http://schemas.microsoft.com/office/drawing/2014/main" id="{2C1BCAD3-78A0-41BD-BFBF-B124D5D4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42" name="Line 95">
                <a:extLst>
                  <a:ext uri="{FF2B5EF4-FFF2-40B4-BE49-F238E27FC236}">
                    <a16:creationId xmlns:a16="http://schemas.microsoft.com/office/drawing/2014/main" id="{304E3015-694E-4313-92FD-BA557446CA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43" name="Line 96">
                <a:extLst>
                  <a:ext uri="{FF2B5EF4-FFF2-40B4-BE49-F238E27FC236}">
                    <a16:creationId xmlns:a16="http://schemas.microsoft.com/office/drawing/2014/main" id="{A9DFBE6C-D058-410D-8989-91219C6B2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7433" name="Group 97">
              <a:extLst>
                <a:ext uri="{FF2B5EF4-FFF2-40B4-BE49-F238E27FC236}">
                  <a16:creationId xmlns:a16="http://schemas.microsoft.com/office/drawing/2014/main" id="{99A9F5C7-037F-4916-9D3A-74D136823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57438" name="Freeform 98">
                <a:extLst>
                  <a:ext uri="{FF2B5EF4-FFF2-40B4-BE49-F238E27FC236}">
                    <a16:creationId xmlns:a16="http://schemas.microsoft.com/office/drawing/2014/main" id="{E3D6211F-B7C0-4847-8831-124354D07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39" name="Line 99">
                <a:extLst>
                  <a:ext uri="{FF2B5EF4-FFF2-40B4-BE49-F238E27FC236}">
                    <a16:creationId xmlns:a16="http://schemas.microsoft.com/office/drawing/2014/main" id="{69762F79-81D5-48B7-BA93-6D6B47F9F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40" name="Line 100">
                <a:extLst>
                  <a:ext uri="{FF2B5EF4-FFF2-40B4-BE49-F238E27FC236}">
                    <a16:creationId xmlns:a16="http://schemas.microsoft.com/office/drawing/2014/main" id="{1808676C-FC31-4C1F-8D9F-E4B36E27F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434" name="Freeform 101">
              <a:extLst>
                <a:ext uri="{FF2B5EF4-FFF2-40B4-BE49-F238E27FC236}">
                  <a16:creationId xmlns:a16="http://schemas.microsoft.com/office/drawing/2014/main" id="{E93D2EBF-F37D-46EA-8F28-E68E3B48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7435" name="Group 102">
              <a:extLst>
                <a:ext uri="{FF2B5EF4-FFF2-40B4-BE49-F238E27FC236}">
                  <a16:creationId xmlns:a16="http://schemas.microsoft.com/office/drawing/2014/main" id="{661A3E8F-8CF0-4E74-B6D8-8CE9665AA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57436" name="Oval 103">
                <a:extLst>
                  <a:ext uri="{FF2B5EF4-FFF2-40B4-BE49-F238E27FC236}">
                    <a16:creationId xmlns:a16="http://schemas.microsoft.com/office/drawing/2014/main" id="{A90FECB9-6FDB-4A1F-ABED-92A8B3FAE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37" name="Text Box 104">
                <a:extLst>
                  <a:ext uri="{FF2B5EF4-FFF2-40B4-BE49-F238E27FC236}">
                    <a16:creationId xmlns:a16="http://schemas.microsoft.com/office/drawing/2014/main" id="{308333CD-274D-4FF9-9B03-C39128C8B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</p:grpSp>
      </p:grpSp>
      <p:grpSp>
        <p:nvGrpSpPr>
          <p:cNvPr id="12" name="Group 108">
            <a:extLst>
              <a:ext uri="{FF2B5EF4-FFF2-40B4-BE49-F238E27FC236}">
                <a16:creationId xmlns:a16="http://schemas.microsoft.com/office/drawing/2014/main" id="{08A3C011-25E9-487E-8810-11E13C5406CE}"/>
              </a:ext>
            </a:extLst>
          </p:cNvPr>
          <p:cNvGrpSpPr>
            <a:grpSpLocks/>
          </p:cNvGrpSpPr>
          <p:nvPr/>
        </p:nvGrpSpPr>
        <p:grpSpPr bwMode="auto">
          <a:xfrm>
            <a:off x="1531938" y="3652838"/>
            <a:ext cx="2497137" cy="566737"/>
            <a:chOff x="1026" y="3559"/>
            <a:chExt cx="1573" cy="357"/>
          </a:xfrm>
        </p:grpSpPr>
        <p:grpSp>
          <p:nvGrpSpPr>
            <p:cNvPr id="57415" name="Group 68">
              <a:extLst>
                <a:ext uri="{FF2B5EF4-FFF2-40B4-BE49-F238E27FC236}">
                  <a16:creationId xmlns:a16="http://schemas.microsoft.com/office/drawing/2014/main" id="{B92A4EBB-4187-497A-8B15-B8A6B4151F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57420" name="Rectangle 69">
                <a:extLst>
                  <a:ext uri="{FF2B5EF4-FFF2-40B4-BE49-F238E27FC236}">
                    <a16:creationId xmlns:a16="http://schemas.microsoft.com/office/drawing/2014/main" id="{8824E6E7-F834-448F-8737-D8C91979C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21" name="Text Box 70">
                <a:extLst>
                  <a:ext uri="{FF2B5EF4-FFF2-40B4-BE49-F238E27FC236}">
                    <a16:creationId xmlns:a16="http://schemas.microsoft.com/office/drawing/2014/main" id="{083F02F8-6271-45AB-B84C-318FA3343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S: 138.76.29.7, 5001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D: 128.119.40.186, 80</a:t>
                </a:r>
              </a:p>
            </p:txBody>
          </p:sp>
          <p:grpSp>
            <p:nvGrpSpPr>
              <p:cNvPr id="57422" name="Group 71">
                <a:extLst>
                  <a:ext uri="{FF2B5EF4-FFF2-40B4-BE49-F238E27FC236}">
                    <a16:creationId xmlns:a16="http://schemas.microsoft.com/office/drawing/2014/main" id="{A9C22122-74BF-4CB6-912F-42057BB5F4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57427" name="Freeform 72">
                  <a:extLst>
                    <a:ext uri="{FF2B5EF4-FFF2-40B4-BE49-F238E27FC236}">
                      <a16:creationId xmlns:a16="http://schemas.microsoft.com/office/drawing/2014/main" id="{79C7A9A3-4AB9-4DCF-88A4-198D0E79E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28" name="Line 73">
                  <a:extLst>
                    <a:ext uri="{FF2B5EF4-FFF2-40B4-BE49-F238E27FC236}">
                      <a16:creationId xmlns:a16="http://schemas.microsoft.com/office/drawing/2014/main" id="{77F9B7CE-18BA-49F7-B6E2-9517F5A4D5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29" name="Line 74">
                  <a:extLst>
                    <a:ext uri="{FF2B5EF4-FFF2-40B4-BE49-F238E27FC236}">
                      <a16:creationId xmlns:a16="http://schemas.microsoft.com/office/drawing/2014/main" id="{6671D96F-31F4-4F93-9835-D20FFB1B8C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7423" name="Group 75">
                <a:extLst>
                  <a:ext uri="{FF2B5EF4-FFF2-40B4-BE49-F238E27FC236}">
                    <a16:creationId xmlns:a16="http://schemas.microsoft.com/office/drawing/2014/main" id="{99289DC3-4D58-4498-BE7E-C97F64B832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57424" name="Freeform 76">
                  <a:extLst>
                    <a:ext uri="{FF2B5EF4-FFF2-40B4-BE49-F238E27FC236}">
                      <a16:creationId xmlns:a16="http://schemas.microsoft.com/office/drawing/2014/main" id="{B0F68377-4B28-4301-8C73-0ECB933D3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25" name="Line 77">
                  <a:extLst>
                    <a:ext uri="{FF2B5EF4-FFF2-40B4-BE49-F238E27FC236}">
                      <a16:creationId xmlns:a16="http://schemas.microsoft.com/office/drawing/2014/main" id="{9982E977-7103-4322-B019-72FD989CC8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26" name="Line 78">
                  <a:extLst>
                    <a:ext uri="{FF2B5EF4-FFF2-40B4-BE49-F238E27FC236}">
                      <a16:creationId xmlns:a16="http://schemas.microsoft.com/office/drawing/2014/main" id="{BD0232CD-9FA3-4FE5-AD6B-624B0E52B5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57416" name="Line 79">
              <a:extLst>
                <a:ext uri="{FF2B5EF4-FFF2-40B4-BE49-F238E27FC236}">
                  <a16:creationId xmlns:a16="http://schemas.microsoft.com/office/drawing/2014/main" id="{ABB9FAA6-B8CA-4F05-9D55-98680BDC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7417" name="Group 105">
              <a:extLst>
                <a:ext uri="{FF2B5EF4-FFF2-40B4-BE49-F238E27FC236}">
                  <a16:creationId xmlns:a16="http://schemas.microsoft.com/office/drawing/2014/main" id="{6CED6654-6719-48B9-AABF-32F4156E4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57418" name="Oval 106">
                <a:extLst>
                  <a:ext uri="{FF2B5EF4-FFF2-40B4-BE49-F238E27FC236}">
                    <a16:creationId xmlns:a16="http://schemas.microsoft.com/office/drawing/2014/main" id="{80510B38-A973-4094-9867-51C999FD1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19" name="Text Box 107">
                <a:extLst>
                  <a:ext uri="{FF2B5EF4-FFF2-40B4-BE49-F238E27FC236}">
                    <a16:creationId xmlns:a16="http://schemas.microsoft.com/office/drawing/2014/main" id="{D84A596A-D09B-4F46-B794-0A303276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7" name="Group 112">
            <a:extLst>
              <a:ext uri="{FF2B5EF4-FFF2-40B4-BE49-F238E27FC236}">
                <a16:creationId xmlns:a16="http://schemas.microsoft.com/office/drawing/2014/main" id="{E829B671-AF58-4105-AA30-1E07CF1AF316}"/>
              </a:ext>
            </a:extLst>
          </p:cNvPr>
          <p:cNvGrpSpPr>
            <a:grpSpLocks/>
          </p:cNvGrpSpPr>
          <p:nvPr/>
        </p:nvGrpSpPr>
        <p:grpSpPr bwMode="auto">
          <a:xfrm>
            <a:off x="0" y="1671638"/>
            <a:ext cx="5154613" cy="2052637"/>
            <a:chOff x="0" y="1306"/>
            <a:chExt cx="3247" cy="1293"/>
          </a:xfrm>
        </p:grpSpPr>
        <p:sp>
          <p:nvSpPr>
            <p:cNvPr id="57411" name="Text Box 82">
              <a:extLst>
                <a:ext uri="{FF2B5EF4-FFF2-40B4-BE49-F238E27FC236}">
                  <a16:creationId xmlns:a16="http://schemas.microsoft.com/office/drawing/2014/main" id="{3AE0D5DD-C377-47DF-A0B1-267E8A00E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06"/>
              <a:ext cx="1316" cy="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CC0000"/>
                  </a:solidFill>
                  <a:latin typeface="Arial" panose="020B0604020202020204" pitchFamily="34" charset="0"/>
                </a:rPr>
                <a:t>2:</a:t>
              </a:r>
              <a:r>
                <a: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NAT router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changes datagram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source </a:t>
              </a:r>
              <a:r>
                <a:rPr lang="en-US" altLang="en-US" sz="1800" dirty="0" err="1">
                  <a:solidFill>
                    <a:srgbClr val="000099"/>
                  </a:solidFill>
                  <a:latin typeface="Arial" panose="020B0604020202020204" pitchFamily="34" charset="0"/>
                </a:rPr>
                <a:t>addr</a:t>
              </a: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10.0.0.1, 3345 to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138.76.29.7, 5001,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Arial" panose="020B0604020202020204" pitchFamily="34" charset="0"/>
                </a:rPr>
                <a:t>updates table</a:t>
              </a:r>
            </a:p>
          </p:txBody>
        </p:sp>
        <p:sp>
          <p:nvSpPr>
            <p:cNvPr id="57412" name="Line 83">
              <a:extLst>
                <a:ext uri="{FF2B5EF4-FFF2-40B4-BE49-F238E27FC236}">
                  <a16:creationId xmlns:a16="http://schemas.microsoft.com/office/drawing/2014/main" id="{CC6C9683-B5B4-451C-A9EC-8848B0B08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13" name="Line 110">
              <a:extLst>
                <a:ext uri="{FF2B5EF4-FFF2-40B4-BE49-F238E27FC236}">
                  <a16:creationId xmlns:a16="http://schemas.microsoft.com/office/drawing/2014/main" id="{D4C5D49A-33EE-4263-AAFC-615282FF97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14" name="Line 111">
              <a:extLst>
                <a:ext uri="{FF2B5EF4-FFF2-40B4-BE49-F238E27FC236}">
                  <a16:creationId xmlns:a16="http://schemas.microsoft.com/office/drawing/2014/main" id="{6FBE4E85-1E29-4B7A-9330-F82A84510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29">
            <a:extLst>
              <a:ext uri="{FF2B5EF4-FFF2-40B4-BE49-F238E27FC236}">
                <a16:creationId xmlns:a16="http://schemas.microsoft.com/office/drawing/2014/main" id="{F5624F10-4CD5-4981-AF1A-9993A3920235}"/>
              </a:ext>
            </a:extLst>
          </p:cNvPr>
          <p:cNvGrpSpPr>
            <a:grpSpLocks/>
          </p:cNvGrpSpPr>
          <p:nvPr/>
        </p:nvGrpSpPr>
        <p:grpSpPr bwMode="auto">
          <a:xfrm>
            <a:off x="1360488" y="4681538"/>
            <a:ext cx="2471737" cy="696912"/>
            <a:chOff x="1163" y="3752"/>
            <a:chExt cx="1557" cy="439"/>
          </a:xfrm>
        </p:grpSpPr>
        <p:sp>
          <p:nvSpPr>
            <p:cNvPr id="57397" name="Rectangle 115">
              <a:extLst>
                <a:ext uri="{FF2B5EF4-FFF2-40B4-BE49-F238E27FC236}">
                  <a16:creationId xmlns:a16="http://schemas.microsoft.com/office/drawing/2014/main" id="{969FC358-5F8B-4F4E-B37A-CC9DE4372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7398" name="Text Box 116">
              <a:extLst>
                <a:ext uri="{FF2B5EF4-FFF2-40B4-BE49-F238E27FC236}">
                  <a16:creationId xmlns:a16="http://schemas.microsoft.com/office/drawing/2014/main" id="{4F1B835A-2E22-4F88-93DF-61A0354B3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S: 128.119.40.186, 80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D: 138.76.29.7, 5001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grpSp>
          <p:nvGrpSpPr>
            <p:cNvPr id="57399" name="Group 117">
              <a:extLst>
                <a:ext uri="{FF2B5EF4-FFF2-40B4-BE49-F238E27FC236}">
                  <a16:creationId xmlns:a16="http://schemas.microsoft.com/office/drawing/2014/main" id="{2190A4EA-DF7A-4AD2-BE73-DA880D873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57408" name="Freeform 118">
                <a:extLst>
                  <a:ext uri="{FF2B5EF4-FFF2-40B4-BE49-F238E27FC236}">
                    <a16:creationId xmlns:a16="http://schemas.microsoft.com/office/drawing/2014/main" id="{D91D45FF-3108-4399-96D0-2941B9F44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09" name="Line 119">
                <a:extLst>
                  <a:ext uri="{FF2B5EF4-FFF2-40B4-BE49-F238E27FC236}">
                    <a16:creationId xmlns:a16="http://schemas.microsoft.com/office/drawing/2014/main" id="{D465282E-0A4D-43CF-9778-E9A8DD163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10" name="Line 120">
                <a:extLst>
                  <a:ext uri="{FF2B5EF4-FFF2-40B4-BE49-F238E27FC236}">
                    <a16:creationId xmlns:a16="http://schemas.microsoft.com/office/drawing/2014/main" id="{10ACCB6C-D991-4ADA-80FF-D4CCEA561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7400" name="Group 121">
              <a:extLst>
                <a:ext uri="{FF2B5EF4-FFF2-40B4-BE49-F238E27FC236}">
                  <a16:creationId xmlns:a16="http://schemas.microsoft.com/office/drawing/2014/main" id="{E4F2221F-9CD8-4318-9615-25E8BA131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57405" name="Freeform 122">
                <a:extLst>
                  <a:ext uri="{FF2B5EF4-FFF2-40B4-BE49-F238E27FC236}">
                    <a16:creationId xmlns:a16="http://schemas.microsoft.com/office/drawing/2014/main" id="{C08B9D48-5979-4389-853A-79EDBB03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06" name="Line 123">
                <a:extLst>
                  <a:ext uri="{FF2B5EF4-FFF2-40B4-BE49-F238E27FC236}">
                    <a16:creationId xmlns:a16="http://schemas.microsoft.com/office/drawing/2014/main" id="{22B015B1-BB22-4EAB-BA74-326A72AAA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407" name="Line 124">
                <a:extLst>
                  <a:ext uri="{FF2B5EF4-FFF2-40B4-BE49-F238E27FC236}">
                    <a16:creationId xmlns:a16="http://schemas.microsoft.com/office/drawing/2014/main" id="{D022E0B8-8BFF-43E9-B609-15CAE7DE6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401" name="Line 125">
              <a:extLst>
                <a:ext uri="{FF2B5EF4-FFF2-40B4-BE49-F238E27FC236}">
                  <a16:creationId xmlns:a16="http://schemas.microsoft.com/office/drawing/2014/main" id="{AEB1DF0C-E319-4197-8B1C-E69B73DF3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7402" name="Group 126">
              <a:extLst>
                <a:ext uri="{FF2B5EF4-FFF2-40B4-BE49-F238E27FC236}">
                  <a16:creationId xmlns:a16="http://schemas.microsoft.com/office/drawing/2014/main" id="{27C319B1-B910-4BBC-9304-764EFD824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57403" name="Oval 127">
                <a:extLst>
                  <a:ext uri="{FF2B5EF4-FFF2-40B4-BE49-F238E27FC236}">
                    <a16:creationId xmlns:a16="http://schemas.microsoft.com/office/drawing/2014/main" id="{A23DD700-62D5-40C8-A83D-2836E1329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7404" name="Text Box 128">
                <a:extLst>
                  <a:ext uri="{FF2B5EF4-FFF2-40B4-BE49-F238E27FC236}">
                    <a16:creationId xmlns:a16="http://schemas.microsoft.com/office/drawing/2014/main" id="{9110C180-1717-433E-A986-965D0F8D9D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</p:grpSp>
      </p:grpSp>
      <p:sp>
        <p:nvSpPr>
          <p:cNvPr id="233603" name="Text Box 131">
            <a:extLst>
              <a:ext uri="{FF2B5EF4-FFF2-40B4-BE49-F238E27FC236}">
                <a16:creationId xmlns:a16="http://schemas.microsoft.com/office/drawing/2014/main" id="{5267AB85-6A8B-410D-9CBD-5315CD387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5170488"/>
            <a:ext cx="20891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3: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reply arrives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 dest. address: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 138.76.29.7, 5001</a:t>
            </a:r>
          </a:p>
        </p:txBody>
      </p:sp>
      <p:sp>
        <p:nvSpPr>
          <p:cNvPr id="233608" name="Text Box 136">
            <a:extLst>
              <a:ext uri="{FF2B5EF4-FFF2-40B4-BE49-F238E27FC236}">
                <a16:creationId xmlns:a16="http://schemas.microsoft.com/office/drawing/2014/main" id="{BBC46AE3-BA54-4E07-86AF-46BF58670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863" y="5005388"/>
            <a:ext cx="38671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4: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NAT router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changes datagram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dest addr from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138.76.29.7, 5001 to 10.0.0.1, 3345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57375" name="Line 138">
            <a:extLst>
              <a:ext uri="{FF2B5EF4-FFF2-40B4-BE49-F238E27FC236}">
                <a16:creationId xmlns:a16="http://schemas.microsoft.com/office/drawing/2014/main" id="{E562115C-B818-4DA3-AB0E-C519D6740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2735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425" name="Rectangle 141">
            <a:extLst>
              <a:ext uri="{FF2B5EF4-FFF2-40B4-BE49-F238E27FC236}">
                <a16:creationId xmlns:a16="http://schemas.microsoft.com/office/drawing/2014/main" id="{8C05D278-8460-40C5-A082-2491B4330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434388" cy="90805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NAT: Network Address Translation</a:t>
            </a:r>
          </a:p>
        </p:txBody>
      </p:sp>
      <p:pic>
        <p:nvPicPr>
          <p:cNvPr id="57377" name="Picture 142" descr="underline_base">
            <a:extLst>
              <a:ext uri="{FF2B5EF4-FFF2-40B4-BE49-F238E27FC236}">
                <a16:creationId xmlns:a16="http://schemas.microsoft.com/office/drawing/2014/main" id="{E9D030A2-1F81-43C1-88ED-AAEE3797A8C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78" name="Group 143">
            <a:extLst>
              <a:ext uri="{FF2B5EF4-FFF2-40B4-BE49-F238E27FC236}">
                <a16:creationId xmlns:a16="http://schemas.microsoft.com/office/drawing/2014/main" id="{08ED133F-BC38-42C2-BE98-E4CB38D6D709}"/>
              </a:ext>
            </a:extLst>
          </p:cNvPr>
          <p:cNvGrpSpPr>
            <a:grpSpLocks/>
          </p:cNvGrpSpPr>
          <p:nvPr/>
        </p:nvGrpSpPr>
        <p:grpSpPr bwMode="auto">
          <a:xfrm>
            <a:off x="4035425" y="4095750"/>
            <a:ext cx="587375" cy="323850"/>
            <a:chOff x="4396" y="1245"/>
            <a:chExt cx="672" cy="248"/>
          </a:xfrm>
        </p:grpSpPr>
        <p:sp>
          <p:nvSpPr>
            <p:cNvPr id="57389" name="Oval 407">
              <a:extLst>
                <a:ext uri="{FF2B5EF4-FFF2-40B4-BE49-F238E27FC236}">
                  <a16:creationId xmlns:a16="http://schemas.microsoft.com/office/drawing/2014/main" id="{3458732F-5A3A-48AF-BA8F-229764C9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7390" name="Rectangle 410">
              <a:extLst>
                <a:ext uri="{FF2B5EF4-FFF2-40B4-BE49-F238E27FC236}">
                  <a16:creationId xmlns:a16="http://schemas.microsoft.com/office/drawing/2014/main" id="{0A5D4936-E145-4E65-8115-2766F793F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7391" name="Oval 411">
              <a:extLst>
                <a:ext uri="{FF2B5EF4-FFF2-40B4-BE49-F238E27FC236}">
                  <a16:creationId xmlns:a16="http://schemas.microsoft.com/office/drawing/2014/main" id="{0C574E0A-B3CE-4FEA-BD25-85D7B79D0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57392" name="Group 147">
              <a:extLst>
                <a:ext uri="{FF2B5EF4-FFF2-40B4-BE49-F238E27FC236}">
                  <a16:creationId xmlns:a16="http://schemas.microsoft.com/office/drawing/2014/main" id="{F5324DE2-074D-4D85-86F7-F5C81594F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57395" name="Freeform 148">
                <a:extLst>
                  <a:ext uri="{FF2B5EF4-FFF2-40B4-BE49-F238E27FC236}">
                    <a16:creationId xmlns:a16="http://schemas.microsoft.com/office/drawing/2014/main" id="{24B05867-2347-4931-B71A-F9AF5B4C3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6" name="Freeform 149">
                <a:extLst>
                  <a:ext uri="{FF2B5EF4-FFF2-40B4-BE49-F238E27FC236}">
                    <a16:creationId xmlns:a16="http://schemas.microsoft.com/office/drawing/2014/main" id="{6D76D3D0-210F-498F-82D4-1E5D5A9E9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93" name="Line 150">
              <a:extLst>
                <a:ext uri="{FF2B5EF4-FFF2-40B4-BE49-F238E27FC236}">
                  <a16:creationId xmlns:a16="http://schemas.microsoft.com/office/drawing/2014/main" id="{B2A44757-67EB-46E9-8E48-4FB8E9A1E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1322"/>
              <a:ext cx="0" cy="1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4" name="Line 151">
              <a:extLst>
                <a:ext uri="{FF2B5EF4-FFF2-40B4-BE49-F238E27FC236}">
                  <a16:creationId xmlns:a16="http://schemas.microsoft.com/office/drawing/2014/main" id="{CCABA627-7BFE-48CC-A4D3-DCF208E9B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9" name="Group 156">
            <a:extLst>
              <a:ext uri="{FF2B5EF4-FFF2-40B4-BE49-F238E27FC236}">
                <a16:creationId xmlns:a16="http://schemas.microsoft.com/office/drawing/2014/main" id="{F04854AA-5CA1-4ED3-904B-77BED3DE68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29513" y="3311525"/>
            <a:ext cx="641350" cy="558800"/>
            <a:chOff x="-44" y="1473"/>
            <a:chExt cx="981" cy="1105"/>
          </a:xfrm>
        </p:grpSpPr>
        <p:pic>
          <p:nvPicPr>
            <p:cNvPr id="57387" name="Picture 157" descr="desktop_computer_stylized_medium">
              <a:extLst>
                <a:ext uri="{FF2B5EF4-FFF2-40B4-BE49-F238E27FC236}">
                  <a16:creationId xmlns:a16="http://schemas.microsoft.com/office/drawing/2014/main" id="{8E07F399-772E-4495-92AD-0AF9186B1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8" name="Freeform 158">
              <a:extLst>
                <a:ext uri="{FF2B5EF4-FFF2-40B4-BE49-F238E27FC236}">
                  <a16:creationId xmlns:a16="http://schemas.microsoft.com/office/drawing/2014/main" id="{91603F7C-42F2-428D-B3A0-3027DF02B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80" name="Group 159">
            <a:extLst>
              <a:ext uri="{FF2B5EF4-FFF2-40B4-BE49-F238E27FC236}">
                <a16:creationId xmlns:a16="http://schemas.microsoft.com/office/drawing/2014/main" id="{48CCD264-50AF-4B92-BD9E-5B798E0329B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0625" y="4054475"/>
            <a:ext cx="641350" cy="558800"/>
            <a:chOff x="-44" y="1473"/>
            <a:chExt cx="981" cy="1105"/>
          </a:xfrm>
        </p:grpSpPr>
        <p:pic>
          <p:nvPicPr>
            <p:cNvPr id="57385" name="Picture 160" descr="desktop_computer_stylized_medium">
              <a:extLst>
                <a:ext uri="{FF2B5EF4-FFF2-40B4-BE49-F238E27FC236}">
                  <a16:creationId xmlns:a16="http://schemas.microsoft.com/office/drawing/2014/main" id="{07080940-7CBE-4D59-9021-389BDFBFA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6" name="Freeform 161">
              <a:extLst>
                <a:ext uri="{FF2B5EF4-FFF2-40B4-BE49-F238E27FC236}">
                  <a16:creationId xmlns:a16="http://schemas.microsoft.com/office/drawing/2014/main" id="{C5C89342-76A8-4132-8F39-449FAB743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81" name="Group 162">
            <a:extLst>
              <a:ext uri="{FF2B5EF4-FFF2-40B4-BE49-F238E27FC236}">
                <a16:creationId xmlns:a16="http://schemas.microsoft.com/office/drawing/2014/main" id="{14B4FC39-6375-4943-ADFA-230F085EC9D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8563" y="4808538"/>
            <a:ext cx="641350" cy="558800"/>
            <a:chOff x="-44" y="1473"/>
            <a:chExt cx="981" cy="1105"/>
          </a:xfrm>
        </p:grpSpPr>
        <p:pic>
          <p:nvPicPr>
            <p:cNvPr id="57383" name="Picture 163" descr="desktop_computer_stylized_medium">
              <a:extLst>
                <a:ext uri="{FF2B5EF4-FFF2-40B4-BE49-F238E27FC236}">
                  <a16:creationId xmlns:a16="http://schemas.microsoft.com/office/drawing/2014/main" id="{BC1CA4E2-5EB7-4E4B-8977-13E4D48EF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4" name="Freeform 164">
              <a:extLst>
                <a:ext uri="{FF2B5EF4-FFF2-40B4-BE49-F238E27FC236}">
                  <a16:creationId xmlns:a16="http://schemas.microsoft.com/office/drawing/2014/main" id="{B489C604-E589-45CA-A60E-6C5392B1A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7382" name="Line 32">
            <a:extLst>
              <a:ext uri="{FF2B5EF4-FFF2-40B4-BE49-F238E27FC236}">
                <a16:creationId xmlns:a16="http://schemas.microsoft.com/office/drawing/2014/main" id="{575AE923-E652-4B64-8DCF-B0F1604E5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6638" y="4238625"/>
            <a:ext cx="219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DE8407-B816-EA00-3621-97381627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389C49-6518-19C0-1BCE-06B00D0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67.72%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8C38-753B-87DC-C3D7-30AA8F45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3224212"/>
            <a:ext cx="7553325" cy="40957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3A21DE-2035-FDA2-BC46-9E304E3B7FC3}"/>
              </a:ext>
            </a:extLst>
          </p:cNvPr>
          <p:cNvSpPr txBox="1">
            <a:spLocks/>
          </p:cNvSpPr>
          <p:nvPr/>
        </p:nvSpPr>
        <p:spPr>
          <a:xfrm>
            <a:off x="2666999" y="4191000"/>
            <a:ext cx="3810000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22 bits in the subnet part</a:t>
            </a:r>
          </a:p>
          <a:p>
            <a:pPr marL="0" indent="0">
              <a:buNone/>
            </a:pPr>
            <a:r>
              <a:rPr lang="en-US" dirty="0"/>
              <a:t>10 bits in the host part</a:t>
            </a:r>
          </a:p>
          <a:p>
            <a:pPr marL="0" indent="0">
              <a:buNone/>
            </a:pPr>
            <a:r>
              <a:rPr lang="en-US" dirty="0"/>
              <a:t>2^10 possible combinations</a:t>
            </a:r>
          </a:p>
          <a:p>
            <a:pPr marL="0" indent="0">
              <a:buNone/>
            </a:pPr>
            <a:r>
              <a:rPr lang="en-US" dirty="0"/>
              <a:t>1024 devices</a:t>
            </a:r>
          </a:p>
        </p:txBody>
      </p:sp>
    </p:spTree>
    <p:extLst>
      <p:ext uri="{BB962C8B-B14F-4D97-AF65-F5344CB8AC3E}">
        <p14:creationId xmlns:p14="http://schemas.microsoft.com/office/powerpoint/2010/main" val="1121767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E8A4DDA-184A-12EB-282F-79A99C82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53AD3-CB0E-B2E8-1F80-41CE8FDE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0" y="246634"/>
            <a:ext cx="6938539" cy="63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5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834D32-F0A6-A8E1-1E6F-D1AA4F39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55CE3D-5E01-1E05-8F5F-6C935F86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82.47% Correct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E4B487B-16D0-2D3C-E8FF-A4375AAB97A5}"/>
              </a:ext>
            </a:extLst>
          </p:cNvPr>
          <p:cNvSpPr txBox="1">
            <a:spLocks/>
          </p:cNvSpPr>
          <p:nvPr/>
        </p:nvSpPr>
        <p:spPr>
          <a:xfrm>
            <a:off x="433387" y="4191000"/>
            <a:ext cx="3681414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22 bits in the subnet part</a:t>
            </a:r>
          </a:p>
          <a:p>
            <a:pPr marL="0" indent="0">
              <a:buNone/>
            </a:pPr>
            <a:r>
              <a:rPr lang="en-US" dirty="0"/>
              <a:t>10 bits in the host part</a:t>
            </a:r>
          </a:p>
          <a:p>
            <a:pPr marL="0" indent="0">
              <a:buNone/>
            </a:pPr>
            <a:r>
              <a:rPr lang="en-US" dirty="0"/>
              <a:t>2^10 possible combinations</a:t>
            </a:r>
          </a:p>
          <a:p>
            <a:pPr marL="0" indent="0">
              <a:buNone/>
            </a:pPr>
            <a:r>
              <a:rPr lang="en-US" dirty="0"/>
              <a:t>1024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2950A-6229-FF5D-3FB1-87BA9311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6" y="2057400"/>
            <a:ext cx="8277225" cy="17621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D1325-31B7-DDFC-8223-87C4A652CBF8}"/>
              </a:ext>
            </a:extLst>
          </p:cNvPr>
          <p:cNvSpPr txBox="1">
            <a:spLocks/>
          </p:cNvSpPr>
          <p:nvPr/>
        </p:nvSpPr>
        <p:spPr>
          <a:xfrm>
            <a:off x="4800600" y="4191000"/>
            <a:ext cx="3681414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99FF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23 bits in the subnet part</a:t>
            </a:r>
          </a:p>
          <a:p>
            <a:pPr marL="0" indent="0">
              <a:buNone/>
            </a:pPr>
            <a:r>
              <a:rPr lang="en-US" dirty="0"/>
              <a:t>9 bits in the host part</a:t>
            </a:r>
          </a:p>
          <a:p>
            <a:pPr marL="0" indent="0">
              <a:buNone/>
            </a:pPr>
            <a:r>
              <a:rPr lang="en-US" dirty="0"/>
              <a:t>2^9 possible combinations</a:t>
            </a:r>
          </a:p>
          <a:p>
            <a:pPr marL="0" indent="0">
              <a:buNone/>
            </a:pPr>
            <a:r>
              <a:rPr lang="en-US" dirty="0"/>
              <a:t>512 devices</a:t>
            </a:r>
          </a:p>
        </p:txBody>
      </p:sp>
    </p:spTree>
    <p:extLst>
      <p:ext uri="{BB962C8B-B14F-4D97-AF65-F5344CB8AC3E}">
        <p14:creationId xmlns:p14="http://schemas.microsoft.com/office/powerpoint/2010/main" val="2457486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F27664-1D82-743E-02BB-26B2331A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010330C-E6CB-1F42-BA17-63842FAD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90.15%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EC78-ADAB-9986-113F-8F3B2EDE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641847"/>
            <a:ext cx="6038850" cy="49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3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C05A98B-B73E-122F-985B-B94D780A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2A259-0C11-7AAF-0AB1-84814344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662045"/>
            <a:ext cx="8153400" cy="35339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74D40C-D685-8D35-76BA-76F4BD47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74638"/>
            <a:ext cx="4038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Subnets Exercise 1</a:t>
            </a:r>
          </a:p>
        </p:txBody>
      </p:sp>
    </p:spTree>
    <p:extLst>
      <p:ext uri="{BB962C8B-B14F-4D97-AF65-F5344CB8AC3E}">
        <p14:creationId xmlns:p14="http://schemas.microsoft.com/office/powerpoint/2010/main" val="450711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E28D5C-1EC4-11DA-A362-D9ACE312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7696200" cy="4525963"/>
          </a:xfrm>
        </p:spPr>
        <p:txBody>
          <a:bodyPr>
            <a:normAutofit/>
          </a:bodyPr>
          <a:lstStyle/>
          <a:p>
            <a:r>
              <a:rPr lang="en-US" dirty="0"/>
              <a:t>Time was not an issue again</a:t>
            </a:r>
          </a:p>
          <a:p>
            <a:r>
              <a:rPr lang="en-US" dirty="0"/>
              <a:t>While preparing, you didn’t try to solve the exercises by yourselves</a:t>
            </a:r>
          </a:p>
          <a:p>
            <a:r>
              <a:rPr lang="en-US" dirty="0"/>
              <a:t>Start studying early for the final</a:t>
            </a:r>
          </a:p>
          <a:p>
            <a:r>
              <a:rPr lang="en-US" dirty="0"/>
              <a:t>The final exam will be </a:t>
            </a:r>
            <a:r>
              <a:rPr lang="en-US" b="1" dirty="0"/>
              <a:t>cumulative</a:t>
            </a:r>
          </a:p>
          <a:p>
            <a:r>
              <a:rPr lang="en-US" dirty="0"/>
              <a:t>Pay attention in class</a:t>
            </a:r>
          </a:p>
          <a:p>
            <a:r>
              <a:rPr lang="en-US" dirty="0"/>
              <a:t>Highest score 590/600</a:t>
            </a:r>
          </a:p>
          <a:p>
            <a:pPr lvl="1"/>
            <a:r>
              <a:rPr lang="en-US" dirty="0"/>
              <a:t>I will curve the grades </a:t>
            </a:r>
            <a:r>
              <a:rPr lang="en-US"/>
              <a:t>by 10 </a:t>
            </a:r>
            <a:r>
              <a:rPr lang="en-US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17347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42E110-87F9-E376-45FD-AE0D0B52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58B0D00-3AFB-D555-41D2-731C8FC9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75.95%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85B0C-ABA7-AB86-74D6-0F26BF30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83688"/>
            <a:ext cx="7696200" cy="2558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38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44766FF-3977-E763-B611-D6D60043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68A842-8C77-FD63-98D4-4F714ABD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58245"/>
            <a:ext cx="7391400" cy="9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1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B5DCD1F-F74D-2F95-2B89-001E74D8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CEC557-74CD-4565-6FB2-E7ED0835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69.28%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C5EB7-D497-3BD1-FC25-CC1B9054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93309"/>
            <a:ext cx="7696200" cy="2539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024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C5A2B85-3432-CDCC-6724-3591FDAE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B68F6-77AC-5C29-661D-BB8F00BE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60602"/>
            <a:ext cx="7162800" cy="9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679"/>
      </p:ext>
    </p:extLst>
  </p:cSld>
  <p:clrMapOvr>
    <a:masterClrMapping/>
  </p:clrMapOvr>
</p:sld>
</file>

<file path=ppt/theme/theme1.xml><?xml version="1.0" encoding="utf-8"?>
<a:theme xmlns:a="http://schemas.openxmlformats.org/drawingml/2006/main" name="fitzgerald12e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fitzgerald12e_ppt_template</Template>
  <TotalTime>8020</TotalTime>
  <Words>1444</Words>
  <Application>Microsoft Office PowerPoint</Application>
  <PresentationFormat>On-screen Show (4:3)</PresentationFormat>
  <Paragraphs>327</Paragraphs>
  <Slides>56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ＭＳ Ｐゴシック</vt:lpstr>
      <vt:lpstr>Arial</vt:lpstr>
      <vt:lpstr>Calibri</vt:lpstr>
      <vt:lpstr>Comic Sans MS</vt:lpstr>
      <vt:lpstr>Gill Sans MT</vt:lpstr>
      <vt:lpstr>Tahoma</vt:lpstr>
      <vt:lpstr>Times New Roman</vt:lpstr>
      <vt:lpstr>Wingdings</vt:lpstr>
      <vt:lpstr>fitzgerald12e_ppt_template</vt:lpstr>
      <vt:lpstr>Professor Dimitrios Melissourgos</vt:lpstr>
      <vt:lpstr>38 students in 2 sections 24 questions 54 minutes average submission time 2.25 minutes per question average 70% average score (418 out of 600) 448 out of 600 median score</vt:lpstr>
      <vt:lpstr>PowerPoint Presentation</vt:lpstr>
      <vt:lpstr>63.77% Correct</vt:lpstr>
      <vt:lpstr>PowerPoint Presentation</vt:lpstr>
      <vt:lpstr>75.95% Correct</vt:lpstr>
      <vt:lpstr>PowerPoint Presentation</vt:lpstr>
      <vt:lpstr>69.28% Correct</vt:lpstr>
      <vt:lpstr>PowerPoint Presentation</vt:lpstr>
      <vt:lpstr>85.81% Correct</vt:lpstr>
      <vt:lpstr>ARP: Address Resolution Protocol</vt:lpstr>
      <vt:lpstr>85.81% Correct</vt:lpstr>
      <vt:lpstr>ARP: Address Resolution Protocol</vt:lpstr>
      <vt:lpstr>90.15% Correct</vt:lpstr>
      <vt:lpstr>PowerPoint Presentation</vt:lpstr>
      <vt:lpstr>Network Layer Functions</vt:lpstr>
      <vt:lpstr>NAT Exercise 1</vt:lpstr>
      <vt:lpstr>ARP: Address Resolution Protocol</vt:lpstr>
      <vt:lpstr>41.74% Correct</vt:lpstr>
      <vt:lpstr>ARP protocol: same LAN</vt:lpstr>
      <vt:lpstr>91.31% Correct</vt:lpstr>
      <vt:lpstr>NAT: network address translation</vt:lpstr>
      <vt:lpstr>57.25% Correct</vt:lpstr>
      <vt:lpstr>NAT: network address translation</vt:lpstr>
      <vt:lpstr>17.54% Correct</vt:lpstr>
      <vt:lpstr>NAT Exercise 2</vt:lpstr>
      <vt:lpstr>NAT Exercise 3</vt:lpstr>
      <vt:lpstr>58.22% Correct</vt:lpstr>
      <vt:lpstr>IP address</vt:lpstr>
      <vt:lpstr>68.99% Correct</vt:lpstr>
      <vt:lpstr>PowerPoint Presentation</vt:lpstr>
      <vt:lpstr>% Correct</vt:lpstr>
      <vt:lpstr>Subnets</vt:lpstr>
      <vt:lpstr>Subnets</vt:lpstr>
      <vt:lpstr>79.66% Correct</vt:lpstr>
      <vt:lpstr>Subnets Exercise 1</vt:lpstr>
      <vt:lpstr>71.59% Correct</vt:lpstr>
      <vt:lpstr>Networking Device Capabilities</vt:lpstr>
      <vt:lpstr>94.50% Correct</vt:lpstr>
      <vt:lpstr>Networking Device Capabilities</vt:lpstr>
      <vt:lpstr>40.59% Correct</vt:lpstr>
      <vt:lpstr>Networking Device Capabilities</vt:lpstr>
      <vt:lpstr>60.59% Correct</vt:lpstr>
      <vt:lpstr>Networking Device Capabilities</vt:lpstr>
      <vt:lpstr>72.61% Correct</vt:lpstr>
      <vt:lpstr>Networking Device Capabilities</vt:lpstr>
      <vt:lpstr>76.31% Correct</vt:lpstr>
      <vt:lpstr>NAT, ARP, DNS, and Routing Exercise 1 &amp; Quiz 8</vt:lpstr>
      <vt:lpstr>51.60% Correct</vt:lpstr>
      <vt:lpstr>NAT: Network Address Translation</vt:lpstr>
      <vt:lpstr>67.72% Correct</vt:lpstr>
      <vt:lpstr>PowerPoint Presentation</vt:lpstr>
      <vt:lpstr>82.47% Correct</vt:lpstr>
      <vt:lpstr>90.15% Correct</vt:lpstr>
      <vt:lpstr>Subnets Exercise 1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Wells</dc:creator>
  <cp:lastModifiedBy>Dimitrios Melissourgos</cp:lastModifiedBy>
  <cp:revision>124</cp:revision>
  <dcterms:created xsi:type="dcterms:W3CDTF">2014-08-01T17:22:09Z</dcterms:created>
  <dcterms:modified xsi:type="dcterms:W3CDTF">2025-03-19T19:35:42Z</dcterms:modified>
</cp:coreProperties>
</file>